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670" r:id="rId2"/>
    <p:sldMasterId id="2147483682" r:id="rId3"/>
    <p:sldMasterId id="2147483684" r:id="rId4"/>
    <p:sldMasterId id="2147483686" r:id="rId5"/>
    <p:sldMasterId id="2147483703" r:id="rId6"/>
  </p:sldMasterIdLst>
  <p:notesMasterIdLst>
    <p:notesMasterId r:id="rId18"/>
  </p:notesMasterIdLst>
  <p:sldIdLst>
    <p:sldId id="270" r:id="rId7"/>
    <p:sldId id="268" r:id="rId8"/>
    <p:sldId id="269" r:id="rId9"/>
    <p:sldId id="258" r:id="rId10"/>
    <p:sldId id="259" r:id="rId11"/>
    <p:sldId id="260" r:id="rId12"/>
    <p:sldId id="262" r:id="rId13"/>
    <p:sldId id="263" r:id="rId14"/>
    <p:sldId id="266" r:id="rId15"/>
    <p:sldId id="264" r:id="rId16"/>
    <p:sldId id="2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evenaars, Nicole" initials="HN"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48D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65" d="100"/>
          <a:sy n="65" d="100"/>
        </p:scale>
        <p:origin x="1452" y="78"/>
      </p:cViewPr>
      <p:guideLst>
        <p:guide orient="horz" pos="2160"/>
        <p:guide pos="291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9D56E3-EEEA-4C1B-9152-76BAAD218662}" type="datetimeFigureOut">
              <a:rPr lang="nl-NL" smtClean="0"/>
              <a:t>27-11-2019</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7F7935-966B-408A-B68A-B044A855F44A}" type="slidenum">
              <a:rPr lang="nl-NL" smtClean="0"/>
              <a:t>‹nr.›</a:t>
            </a:fld>
            <a:endParaRPr lang="nl-NL" dirty="0"/>
          </a:p>
        </p:txBody>
      </p:sp>
    </p:spTree>
    <p:extLst>
      <p:ext uri="{BB962C8B-B14F-4D97-AF65-F5344CB8AC3E}">
        <p14:creationId xmlns:p14="http://schemas.microsoft.com/office/powerpoint/2010/main" val="425437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67F7935-966B-408A-B68A-B044A855F44A}" type="slidenum">
              <a:rPr lang="nl-NL" smtClean="0"/>
              <a:t>11</a:t>
            </a:fld>
            <a:endParaRPr lang="nl-NL" dirty="0"/>
          </a:p>
        </p:txBody>
      </p:sp>
    </p:spTree>
    <p:extLst>
      <p:ext uri="{BB962C8B-B14F-4D97-AF65-F5344CB8AC3E}">
        <p14:creationId xmlns:p14="http://schemas.microsoft.com/office/powerpoint/2010/main" val="318658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199" y="1008063"/>
            <a:ext cx="5241925" cy="5400000"/>
          </a:xfrm>
          <a:prstGeom prst="rect">
            <a:avLst/>
          </a:prstGeom>
        </p:spPr>
        <p:txBody>
          <a:bodyPr lIns="0" tIns="0" rIns="0" bIns="0"/>
          <a:lstStyle>
            <a:lvl1pPr marL="0" indent="0">
              <a:lnSpc>
                <a:spcPct val="120000"/>
              </a:lnSpc>
              <a:spcBef>
                <a:spcPts val="0"/>
              </a:spcBef>
              <a:spcAft>
                <a:spcPts val="1600"/>
              </a:spcAft>
              <a:buNone/>
              <a:defRPr sz="1600" b="1">
                <a:solidFill>
                  <a:schemeClr val="tx2"/>
                </a:solidFill>
                <a:latin typeface="Arial"/>
                <a:cs typeface="Arial"/>
              </a:defRPr>
            </a:lvl1pPr>
            <a:lvl2pPr marL="0" indent="0">
              <a:lnSpc>
                <a:spcPct val="120000"/>
              </a:lnSpc>
              <a:spcBef>
                <a:spcPts val="0"/>
              </a:spcBef>
              <a:buFontTx/>
              <a:buNone/>
              <a:defRPr sz="1500" b="1" i="0">
                <a:solidFill>
                  <a:schemeClr val="bg2"/>
                </a:solidFill>
                <a:latin typeface="Arial"/>
              </a:defRPr>
            </a:lvl2pPr>
            <a:lvl3pPr marL="0" indent="0">
              <a:lnSpc>
                <a:spcPct val="120000"/>
              </a:lnSpc>
              <a:spcBef>
                <a:spcPts val="0"/>
              </a:spcBef>
              <a:buFontTx/>
              <a:buNone/>
              <a:defRPr sz="1400" spc="60">
                <a:latin typeface="Arial"/>
              </a:defRPr>
            </a:lvl3pPr>
            <a:lvl4pPr marL="0" indent="-144000">
              <a:lnSpc>
                <a:spcPct val="120000"/>
              </a:lnSpc>
              <a:spcBef>
                <a:spcPts val="0"/>
              </a:spcBef>
              <a:buFont typeface="Arial"/>
              <a:buChar char="•"/>
              <a:defRPr sz="1400">
                <a:latin typeface=""/>
              </a:defRPr>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p:txBody>
      </p:sp>
      <p:sp>
        <p:nvSpPr>
          <p:cNvPr id="4" name="Text Placeholder 3"/>
          <p:cNvSpPr>
            <a:spLocks noGrp="1"/>
          </p:cNvSpPr>
          <p:nvPr>
            <p:ph type="body" sz="half" idx="2" hasCustomPrompt="1"/>
          </p:nvPr>
        </p:nvSpPr>
        <p:spPr>
          <a:xfrm>
            <a:off x="1597979" y="592736"/>
            <a:ext cx="4974015" cy="249634"/>
          </a:xfrm>
          <a:prstGeom prst="rect">
            <a:avLst/>
          </a:prstGeom>
        </p:spPr>
        <p:txBody>
          <a:bodyPr lIns="0" tIns="0" rIns="0" bIns="0">
            <a:noAutofit/>
          </a:bodyPr>
          <a:lstStyle>
            <a:lvl1pPr marL="0" indent="0">
              <a:spcBef>
                <a:spcPts val="0"/>
              </a:spcBef>
              <a:buNone/>
              <a:defRPr sz="1200" spc="0">
                <a:latin typefac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Sub titel • havo • samenvatting</a:t>
            </a:r>
          </a:p>
        </p:txBody>
      </p:sp>
      <p:sp>
        <p:nvSpPr>
          <p:cNvPr id="6" name="Footer Placeholder 5"/>
          <p:cNvSpPr>
            <a:spLocks noGrp="1"/>
          </p:cNvSpPr>
          <p:nvPr>
            <p:ph type="ftr" sz="quarter" idx="11"/>
          </p:nvPr>
        </p:nvSpPr>
        <p:spPr>
          <a:xfrm>
            <a:off x="868781" y="218425"/>
            <a:ext cx="725723" cy="565235"/>
          </a:xfrm>
        </p:spPr>
        <p:txBody>
          <a:bodyPr/>
          <a:lstStyle>
            <a:lvl1pPr>
              <a:defRPr sz="4800" b="1" i="0">
                <a:solidFill>
                  <a:schemeClr val="tx1"/>
                </a:solidFill>
                <a:latin typeface="Arial"/>
              </a:defRPr>
            </a:lvl1pPr>
          </a:lstStyle>
          <a:p>
            <a:r>
              <a:rPr lang="en-US" dirty="0" smtClean="0"/>
              <a:t>0</a:t>
            </a:r>
            <a:endParaRPr lang="en-US" dirty="0"/>
          </a:p>
        </p:txBody>
      </p:sp>
      <p:sp>
        <p:nvSpPr>
          <p:cNvPr id="7" name="Slide Number Placeholder 6"/>
          <p:cNvSpPr>
            <a:spLocks noGrp="1"/>
          </p:cNvSpPr>
          <p:nvPr>
            <p:ph type="sldNum" sz="quarter" idx="12"/>
          </p:nvPr>
        </p:nvSpPr>
        <p:spPr/>
        <p:txBody>
          <a:bodyPr/>
          <a:lstStyle/>
          <a:p>
            <a:fld id="{0BEF1AF8-E86D-4B4D-A36B-70D9806E455E}" type="slidenum">
              <a:rPr lang="en-US" smtClean="0"/>
              <a:pPr/>
              <a:t>‹nr.›</a:t>
            </a:fld>
            <a:endParaRPr lang="en-US" dirty="0"/>
          </a:p>
        </p:txBody>
      </p:sp>
      <p:sp>
        <p:nvSpPr>
          <p:cNvPr id="10" name="Content Placeholder 2"/>
          <p:cNvSpPr>
            <a:spLocks noGrp="1"/>
          </p:cNvSpPr>
          <p:nvPr>
            <p:ph idx="13"/>
          </p:nvPr>
        </p:nvSpPr>
        <p:spPr>
          <a:xfrm>
            <a:off x="6571994" y="1008063"/>
            <a:ext cx="2221184" cy="5397500"/>
          </a:xfrm>
          <a:prstGeom prst="rect">
            <a:avLst/>
          </a:prstGeom>
          <a:solidFill>
            <a:schemeClr val="bg2">
              <a:alpha val="20000"/>
            </a:schemeClr>
          </a:solidFill>
          <a:ln w="6350">
            <a:solidFill>
              <a:schemeClr val="bg2"/>
            </a:solidFill>
          </a:ln>
        </p:spPr>
        <p:txBody>
          <a:bodyPr lIns="72000" tIns="54000" rIns="72000" bIns="54000"/>
          <a:lstStyle>
            <a:lvl1pPr marL="0" indent="0">
              <a:lnSpc>
                <a:spcPct val="120000"/>
              </a:lnSpc>
              <a:spcBef>
                <a:spcPts val="0"/>
              </a:spcBef>
              <a:spcAft>
                <a:spcPts val="1600"/>
              </a:spcAft>
              <a:buNone/>
              <a:defRPr sz="1600" b="1">
                <a:solidFill>
                  <a:schemeClr val="tx2"/>
                </a:solidFill>
                <a:latin typeface="Arial"/>
                <a:cs typeface="Arial"/>
              </a:defRPr>
            </a:lvl1pPr>
            <a:lvl2pPr marL="0" indent="0">
              <a:lnSpc>
                <a:spcPct val="120000"/>
              </a:lnSpc>
              <a:spcBef>
                <a:spcPts val="0"/>
              </a:spcBef>
              <a:buFontTx/>
              <a:buNone/>
              <a:defRPr sz="1300" b="1" i="0">
                <a:solidFill>
                  <a:schemeClr val="bg2"/>
                </a:solidFill>
                <a:latin typeface="Arial"/>
              </a:defRPr>
            </a:lvl2pPr>
            <a:lvl3pPr marL="0" indent="0">
              <a:lnSpc>
                <a:spcPct val="120000"/>
              </a:lnSpc>
              <a:spcBef>
                <a:spcPts val="0"/>
              </a:spcBef>
              <a:buFontTx/>
              <a:buNone/>
              <a:defRPr sz="1200" spc="60">
                <a:latin typeface="Arial"/>
              </a:defRPr>
            </a:lvl3pPr>
            <a:lvl4pPr marL="0" indent="-144000">
              <a:lnSpc>
                <a:spcPct val="120000"/>
              </a:lnSpc>
              <a:spcBef>
                <a:spcPts val="0"/>
              </a:spcBef>
              <a:buFont typeface="Arial"/>
              <a:buChar char="•"/>
              <a:defRPr sz="1200">
                <a:latin typeface=""/>
              </a:defRPr>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p:txBody>
      </p:sp>
      <p:sp>
        <p:nvSpPr>
          <p:cNvPr id="13" name="Title 12"/>
          <p:cNvSpPr>
            <a:spLocks noGrp="1"/>
          </p:cNvSpPr>
          <p:nvPr>
            <p:ph type="title" hasCustomPrompt="1"/>
          </p:nvPr>
        </p:nvSpPr>
        <p:spPr>
          <a:xfrm>
            <a:off x="1597979" y="237865"/>
            <a:ext cx="7088820" cy="436028"/>
          </a:xfrm>
          <a:prstGeom prst="rect">
            <a:avLst/>
          </a:prstGeom>
        </p:spPr>
        <p:txBody>
          <a:bodyPr vert="horz" lIns="0" tIns="0" rIns="0" bIns="0"/>
          <a:lstStyle>
            <a:lvl1pPr algn="l">
              <a:defRPr sz="2000" b="1" i="0"/>
            </a:lvl1pPr>
          </a:lstStyle>
          <a:p>
            <a:r>
              <a:rPr lang="nl-NL" dirty="0" smtClean="0"/>
              <a:t>Hoofdstuk titel</a:t>
            </a:r>
            <a:endParaRPr lang="en-US" dirty="0"/>
          </a:p>
        </p:txBody>
      </p:sp>
    </p:spTree>
    <p:extLst>
      <p:ext uri="{BB962C8B-B14F-4D97-AF65-F5344CB8AC3E}">
        <p14:creationId xmlns:p14="http://schemas.microsoft.com/office/powerpoint/2010/main" val="107588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0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vH8 invultite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12831" y="1365652"/>
            <a:ext cx="6300000" cy="336550"/>
          </a:xfrm>
          <a:prstGeom prst="rect">
            <a:avLst/>
          </a:prstGeom>
        </p:spPr>
        <p:txBody>
          <a:bodyPr vert="horz" anchor="ctr" anchorCtr="0"/>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en-US" dirty="0"/>
          </a:p>
        </p:txBody>
      </p:sp>
    </p:spTree>
    <p:extLst>
      <p:ext uri="{BB962C8B-B14F-4D97-AF65-F5344CB8AC3E}">
        <p14:creationId xmlns:p14="http://schemas.microsoft.com/office/powerpoint/2010/main" val="299051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vH9 invultite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06631" y="1352550"/>
            <a:ext cx="6300000" cy="360000"/>
          </a:xfrm>
          <a:prstGeom prst="rect">
            <a:avLst/>
          </a:prstGeom>
        </p:spPr>
        <p:txBody>
          <a:bodyPr vert="horz" anchor="ctr" anchorCtr="0"/>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en-US" dirty="0"/>
          </a:p>
        </p:txBody>
      </p:sp>
    </p:spTree>
    <p:extLst>
      <p:ext uri="{BB962C8B-B14F-4D97-AF65-F5344CB8AC3E}">
        <p14:creationId xmlns:p14="http://schemas.microsoft.com/office/powerpoint/2010/main" val="35642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vH10 invultite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06864" y="1354077"/>
            <a:ext cx="6300000" cy="360000"/>
          </a:xfrm>
          <a:prstGeom prst="rect">
            <a:avLst/>
          </a:prstGeom>
        </p:spPr>
        <p:txBody>
          <a:bodyPr vert="horz" anchor="ctr" anchorCtr="0"/>
          <a:lstStyle>
            <a:lvl1pPr marL="0" indent="0">
              <a:buFontTx/>
              <a:buNone/>
              <a:defRPr sz="1800" baseline="0">
                <a:latin typeface="Arial"/>
              </a:defRPr>
            </a:lvl1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p:txBody>
      </p:sp>
    </p:spTree>
    <p:extLst>
      <p:ext uri="{BB962C8B-B14F-4D97-AF65-F5344CB8AC3E}">
        <p14:creationId xmlns:p14="http://schemas.microsoft.com/office/powerpoint/2010/main" val="271791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vH11 invultite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07216" y="1357932"/>
            <a:ext cx="6300000" cy="363537"/>
          </a:xfrm>
          <a:prstGeom prst="rect">
            <a:avLst/>
          </a:prstGeom>
        </p:spPr>
        <p:txBody>
          <a:bodyPr vert="horz" anchor="ctr" anchorCtr="0"/>
          <a:lstStyle>
            <a:lvl1pPr marL="0" indent="0">
              <a:buFontTx/>
              <a:buNone/>
              <a:defRPr sz="1800" baseline="0">
                <a:latin typeface="Arial"/>
              </a:defRPr>
            </a:lvl1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en-US" dirty="0"/>
          </a:p>
        </p:txBody>
      </p:sp>
    </p:spTree>
    <p:extLst>
      <p:ext uri="{BB962C8B-B14F-4D97-AF65-F5344CB8AC3E}">
        <p14:creationId xmlns:p14="http://schemas.microsoft.com/office/powerpoint/2010/main" val="304583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vH7 invultitel">
    <p:bg>
      <p:bgRef idx="1001">
        <a:schemeClr val="bg1"/>
      </p:bgRef>
    </p:bg>
    <p:spTree>
      <p:nvGrpSpPr>
        <p:cNvPr id="1" name=""/>
        <p:cNvGrpSpPr/>
        <p:nvPr/>
      </p:nvGrpSpPr>
      <p:grpSpPr>
        <a:xfrm>
          <a:off x="0" y="0"/>
          <a:ext cx="0" cy="0"/>
          <a:chOff x="0" y="0"/>
          <a:chExt cx="0" cy="0"/>
        </a:xfrm>
      </p:grpSpPr>
      <p:sp>
        <p:nvSpPr>
          <p:cNvPr id="2" name="Text Placeholder 4"/>
          <p:cNvSpPr>
            <a:spLocks noGrp="1"/>
          </p:cNvSpPr>
          <p:nvPr>
            <p:ph idx="1"/>
          </p:nvPr>
        </p:nvSpPr>
        <p:spPr>
          <a:xfrm>
            <a:off x="2517930" y="1352792"/>
            <a:ext cx="6300000" cy="360000"/>
          </a:xfrm>
          <a:prstGeom prst="rect">
            <a:avLst/>
          </a:prstGeom>
        </p:spPr>
        <p:txBody>
          <a:bodyPr vert="horz" lIns="91440" tIns="45720" rIns="91440" bIns="45720" rtlCol="0" anchor="ctr" anchorCtr="0">
            <a:noAutofit/>
          </a:bodyPr>
          <a:lstStyle>
            <a:lvl1pPr algn="l">
              <a:defRPr sz="1800"/>
            </a:lvl1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en-US" dirty="0"/>
          </a:p>
        </p:txBody>
      </p:sp>
    </p:spTree>
    <p:extLst>
      <p:ext uri="{BB962C8B-B14F-4D97-AF65-F5344CB8AC3E}">
        <p14:creationId xmlns:p14="http://schemas.microsoft.com/office/powerpoint/2010/main" val="12900549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F1AF8-E86D-4B4D-A36B-70D9806E455E}" type="slidenum">
              <a:rPr lang="en-US" smtClean="0"/>
              <a:pPr/>
              <a:t>‹nr.›</a:t>
            </a:fld>
            <a:endParaRPr lang="en-US" dirty="0"/>
          </a:p>
        </p:txBody>
      </p:sp>
      <p:pic>
        <p:nvPicPr>
          <p:cNvPr id="2" name="Picture 1" descr="TMH_PP_vwo-basi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39003"/>
          </a:xfrm>
          <a:prstGeom prst="rect">
            <a:avLst/>
          </a:prstGeom>
        </p:spPr>
      </p:pic>
    </p:spTree>
    <p:extLst>
      <p:ext uri="{BB962C8B-B14F-4D97-AF65-F5344CB8AC3E}">
        <p14:creationId xmlns:p14="http://schemas.microsoft.com/office/powerpoint/2010/main" val="2252869126"/>
      </p:ext>
    </p:extLst>
  </p:cSld>
  <p:clrMap bg1="lt1" tx1="dk1" bg2="lt2" tx2="dk2" accent1="accent1" accent2="accent2" accent3="accent3" accent4="accent4" accent5="accent5" accent6="accent6" hlink="hlink" folHlink="folHlink"/>
  <p:sldLayoutIdLst>
    <p:sldLayoutId id="2147483701" r:id="rId1"/>
    <p:sldLayoutId id="2147483702"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W5v-H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177891"/>
      </p:ext>
    </p:extLst>
  </p:cSld>
  <p:clrMap bg1="lt1" tx1="dk1" bg2="lt2" tx2="dk2" accent1="accent1" accent2="accent2" accent3="accent3" accent4="accent4" accent5="accent5" accent6="accent6" hlink="hlink" folHlink="folHlink"/>
  <p:sldLayoutIdLst>
    <p:sldLayoutId id="2147483681"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1800" kern="1200" baseline="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W5v-H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0278287"/>
      </p:ext>
    </p:extLst>
  </p:cSld>
  <p:clrMap bg1="lt1" tx1="dk1" bg2="lt2" tx2="dk2" accent1="accent1" accent2="accent2" accent3="accent3" accent4="accent4" accent5="accent5" accent6="accent6" hlink="hlink" folHlink="folHlink"/>
  <p:sldLayoutIdLst>
    <p:sldLayoutId id="2147483683"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1800" kern="1200" baseline="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W5v-H1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4244819"/>
      </p:ext>
    </p:extLst>
  </p:cSld>
  <p:clrMap bg1="lt1" tx1="dk1" bg2="lt2" tx2="dk2" accent1="accent1" accent2="accent2" accent3="accent3" accent4="accent4" accent5="accent5" accent6="accent6" hlink="hlink" folHlink="folHlink"/>
  <p:sldLayoutIdLst>
    <p:sldLayoutId id="2147483685"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W5v-H1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0422717"/>
      </p:ext>
    </p:extLst>
  </p:cSld>
  <p:clrMap bg1="lt1" tx1="dk1" bg2="lt2" tx2="dk2" accent1="accent1" accent2="accent2" accent3="accent3" accent4="accent4" accent5="accent5" accent6="accent6" hlink="hlink" folHlink="folHlink"/>
  <p:sldLayoutIdLst>
    <p:sldLayoutId id="2147483687"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V1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4506604"/>
      </p:ext>
    </p:extLst>
  </p:cSld>
  <p:clrMap bg1="lt1" tx1="dk1" bg2="lt2" tx2="dk2" accent1="accent1" accent2="accent2" accent3="accent3" accent4="accent4" accent5="accent5" accent6="accent6" hlink="hlink" folHlink="folHlink"/>
  <p:sldLayoutIdLst>
    <p:sldLayoutId id="2147483704"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1800" b="0" i="0" kern="1200">
          <a:solidFill>
            <a:schemeClr val="tx1"/>
          </a:solidFill>
          <a:latin typeface="+mj-lt"/>
          <a:ea typeface="+mn-ea"/>
          <a:cs typeface="+mn-cs"/>
        </a:defRPr>
      </a:lvl1pPr>
      <a:lvl2pPr marL="457200" indent="0" algn="l" defTabSz="457200" rtl="0" eaLnBrk="1" latinLnBrk="0" hangingPunct="1">
        <a:spcBef>
          <a:spcPct val="20000"/>
        </a:spcBef>
        <a:buFontTx/>
        <a:buNone/>
        <a:defRPr sz="1800" b="0" i="0" kern="1200">
          <a:solidFill>
            <a:schemeClr val="tx1"/>
          </a:solidFill>
          <a:latin typeface="+mj-lt"/>
          <a:ea typeface="+mn-ea"/>
          <a:cs typeface="+mn-cs"/>
        </a:defRPr>
      </a:lvl2pPr>
      <a:lvl3pPr marL="914400" indent="0" algn="l" defTabSz="457200" rtl="0" eaLnBrk="1" latinLnBrk="0" hangingPunct="1">
        <a:spcBef>
          <a:spcPct val="20000"/>
        </a:spcBef>
        <a:buFontTx/>
        <a:buNone/>
        <a:defRPr sz="1800" b="0" i="0" kern="1200">
          <a:solidFill>
            <a:schemeClr val="tx1"/>
          </a:solidFill>
          <a:latin typeface="+mj-lt"/>
          <a:ea typeface="+mn-ea"/>
          <a:cs typeface="+mn-cs"/>
        </a:defRPr>
      </a:lvl3pPr>
      <a:lvl4pPr marL="1371600" indent="0" algn="l" defTabSz="457200" rtl="0" eaLnBrk="1" latinLnBrk="0" hangingPunct="1">
        <a:spcBef>
          <a:spcPct val="20000"/>
        </a:spcBef>
        <a:buFontTx/>
        <a:buNone/>
        <a:defRPr sz="1800" b="0" i="0" kern="1200">
          <a:solidFill>
            <a:schemeClr val="tx1"/>
          </a:solidFill>
          <a:latin typeface="+mj-lt"/>
          <a:ea typeface="+mn-ea"/>
          <a:cs typeface="+mn-cs"/>
        </a:defRPr>
      </a:lvl4pPr>
      <a:lvl5pPr marL="1828800" indent="0" algn="l" defTabSz="457200" rtl="0" eaLnBrk="1" latinLnBrk="0" hangingPunct="1">
        <a:spcBef>
          <a:spcPct val="20000"/>
        </a:spcBef>
        <a:buFontTx/>
        <a:buNone/>
        <a:defRPr sz="1800" b="0" i="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tif"/><Relationship Id="rId5" Type="http://schemas.openxmlformats.org/officeDocument/2006/relationships/image" Target="../media/image18.tif"/><Relationship Id="rId4" Type="http://schemas.openxmlformats.org/officeDocument/2006/relationships/image" Target="../media/image16.tif"/></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tif"/><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image" Target="../media/image15.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latin typeface="Helvetica" panose="020B0604020202020204" pitchFamily="34" charset="0"/>
                <a:cs typeface="Helvetica" panose="020B0604020202020204" pitchFamily="34" charset="0"/>
              </a:rPr>
              <a:t>Samenvatting</a:t>
            </a:r>
            <a:endParaRPr lang="en-US"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451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60396" y="1008063"/>
                <a:ext cx="8032767" cy="5400000"/>
              </a:xfrm>
            </p:spPr>
            <p:txBody>
              <a:bodyPr/>
              <a:lstStyle/>
              <a:p>
                <a:r>
                  <a:rPr lang="en-US" sz="1800" dirty="0" smtClean="0">
                    <a:solidFill>
                      <a:srgbClr val="548DD4"/>
                    </a:solidFill>
                    <a:latin typeface="Verdana" panose="020B0604030504040204" pitchFamily="34" charset="0"/>
                    <a:ea typeface="Verdana" panose="020B0604030504040204" pitchFamily="34" charset="0"/>
                    <a:cs typeface="Verdana" panose="020B0604030504040204" pitchFamily="34" charset="0"/>
                  </a:rPr>
                  <a:t>Deeltjes magnetisch afbuigen</a:t>
                </a:r>
              </a:p>
              <a:p>
                <a:pPr>
                  <a:lnSpc>
                    <a:spcPct val="100000"/>
                  </a:lnSpc>
                </a:pPr>
                <a:r>
                  <a:rPr lang="nl-NL" altLang="nl-NL" sz="1800" b="0" dirty="0" smtClean="0">
                    <a:solidFill>
                      <a:schemeClr val="tx1"/>
                    </a:solidFill>
                    <a:latin typeface="+mj-lt"/>
                  </a:rPr>
                  <a:t>Bij een cirkelbaan in een homogeen magnetisch veld is de lorentzkracht de middelpuntzoekende kracht. Daarvoor geldt:</a:t>
                </a:r>
              </a:p>
              <a:p>
                <a:pPr>
                  <a:lnSpc>
                    <a:spcPct val="100000"/>
                  </a:lnSpc>
                  <a:spcBef>
                    <a:spcPts val="600"/>
                  </a:spcBef>
                  <a:spcAft>
                    <a:spcPts val="600"/>
                  </a:spcAft>
                </a:pPr>
                <a14:m>
                  <m:oMath xmlns:m="http://schemas.openxmlformats.org/officeDocument/2006/math">
                    <m:sSub>
                      <m:sSubPr>
                        <m:ctrlPr>
                          <a:rPr lang="nl-NL" altLang="nl-NL" sz="1800" i="1" smtClean="0">
                            <a:solidFill>
                              <a:srgbClr val="7030A0"/>
                            </a:solidFill>
                            <a:latin typeface="Cambria Math" panose="02040503050406030204" pitchFamily="18" charset="0"/>
                          </a:rPr>
                        </m:ctrlPr>
                      </m:sSubPr>
                      <m:e>
                        <m:r>
                          <a:rPr lang="nl-NL" altLang="nl-NL" sz="1800" b="1" i="1" smtClean="0">
                            <a:solidFill>
                              <a:srgbClr val="7030A0"/>
                            </a:solidFill>
                            <a:latin typeface="Cambria Math" panose="02040503050406030204" pitchFamily="18" charset="0"/>
                          </a:rPr>
                          <m:t>𝑭</m:t>
                        </m:r>
                      </m:e>
                      <m:sub>
                        <m:r>
                          <a:rPr lang="nl-NL" altLang="nl-NL" sz="1800" b="1" i="0" smtClean="0">
                            <a:solidFill>
                              <a:srgbClr val="7030A0"/>
                            </a:solidFill>
                            <a:latin typeface="Cambria Math" panose="02040503050406030204" pitchFamily="18" charset="0"/>
                          </a:rPr>
                          <m:t>𝐦𝐩𝐳</m:t>
                        </m:r>
                      </m:sub>
                    </m:sSub>
                    <m:r>
                      <a:rPr lang="nl-NL" altLang="nl-NL" sz="1800" b="1" i="1" smtClean="0">
                        <a:solidFill>
                          <a:srgbClr val="7030A0"/>
                        </a:solidFill>
                        <a:latin typeface="Cambria Math" panose="02040503050406030204" pitchFamily="18" charset="0"/>
                      </a:rPr>
                      <m:t>=</m:t>
                    </m:r>
                    <m:sSub>
                      <m:sSubPr>
                        <m:ctrlPr>
                          <a:rPr lang="nl-NL" altLang="nl-NL" sz="1800" i="1" smtClean="0">
                            <a:solidFill>
                              <a:srgbClr val="7030A0"/>
                            </a:solidFill>
                            <a:latin typeface="Cambria Math" panose="02040503050406030204" pitchFamily="18" charset="0"/>
                          </a:rPr>
                        </m:ctrlPr>
                      </m:sSubPr>
                      <m:e>
                        <m:r>
                          <a:rPr lang="nl-NL" altLang="nl-NL" sz="1800" b="1" i="1" smtClean="0">
                            <a:solidFill>
                              <a:srgbClr val="7030A0"/>
                            </a:solidFill>
                            <a:latin typeface="Cambria Math" panose="02040503050406030204" pitchFamily="18" charset="0"/>
                          </a:rPr>
                          <m:t>𝑭</m:t>
                        </m:r>
                      </m:e>
                      <m:sub>
                        <m:r>
                          <a:rPr lang="nl-NL" altLang="nl-NL" sz="1800" b="1" i="0" smtClean="0">
                            <a:solidFill>
                              <a:srgbClr val="7030A0"/>
                            </a:solidFill>
                            <a:latin typeface="Cambria Math" panose="02040503050406030204" pitchFamily="18" charset="0"/>
                          </a:rPr>
                          <m:t>𝐋</m:t>
                        </m:r>
                      </m:sub>
                    </m:sSub>
                  </m:oMath>
                </a14:m>
                <a:r>
                  <a:rPr lang="nl-NL" altLang="nl-NL" sz="1800" dirty="0" smtClean="0">
                    <a:solidFill>
                      <a:srgbClr val="7030A0"/>
                    </a:solidFill>
                    <a:latin typeface="+mj-lt"/>
                  </a:rPr>
                  <a:t> </a:t>
                </a:r>
                <a:r>
                  <a:rPr lang="nl-NL" altLang="nl-NL" sz="1800" b="0" dirty="0" smtClean="0">
                    <a:solidFill>
                      <a:schemeClr val="tx1"/>
                    </a:solidFill>
                    <a:latin typeface="+mj-lt"/>
                  </a:rPr>
                  <a:t>of ingevuld </a:t>
                </a:r>
                <a14:m>
                  <m:oMath xmlns:m="http://schemas.openxmlformats.org/officeDocument/2006/math">
                    <m:f>
                      <m:fPr>
                        <m:ctrlPr>
                          <a:rPr lang="nl-NL" altLang="nl-NL" sz="2000" i="1" smtClean="0">
                            <a:solidFill>
                              <a:srgbClr val="7030A0"/>
                            </a:solidFill>
                            <a:latin typeface="Cambria Math" panose="02040503050406030204" pitchFamily="18" charset="0"/>
                            <a:ea typeface="Cambria Math"/>
                          </a:rPr>
                        </m:ctrlPr>
                      </m:fPr>
                      <m:num>
                        <m:r>
                          <a:rPr lang="nl-NL" altLang="nl-NL" sz="2000" b="1" i="1" smtClean="0">
                            <a:solidFill>
                              <a:srgbClr val="7030A0"/>
                            </a:solidFill>
                            <a:latin typeface="Cambria Math" panose="02040503050406030204" pitchFamily="18" charset="0"/>
                          </a:rPr>
                          <m:t>𝒎</m:t>
                        </m:r>
                        <m:r>
                          <a:rPr lang="nl-NL" altLang="nl-NL" sz="2000" b="1" i="1" smtClean="0">
                            <a:solidFill>
                              <a:srgbClr val="7030A0"/>
                            </a:solidFill>
                            <a:latin typeface="Cambria Math" panose="02040503050406030204" pitchFamily="18" charset="0"/>
                            <a:ea typeface="Cambria Math"/>
                          </a:rPr>
                          <m:t>∙</m:t>
                        </m:r>
                        <m:sSup>
                          <m:sSupPr>
                            <m:ctrlPr>
                              <a:rPr lang="nl-NL" altLang="nl-NL" sz="2000" i="1" smtClean="0">
                                <a:solidFill>
                                  <a:srgbClr val="7030A0"/>
                                </a:solidFill>
                                <a:latin typeface="Cambria Math" panose="02040503050406030204" pitchFamily="18" charset="0"/>
                                <a:ea typeface="Cambria Math"/>
                              </a:rPr>
                            </m:ctrlPr>
                          </m:sSupPr>
                          <m:e>
                            <m:r>
                              <a:rPr lang="nl-NL" altLang="nl-NL" sz="2000" b="1" i="1" smtClean="0">
                                <a:solidFill>
                                  <a:srgbClr val="7030A0"/>
                                </a:solidFill>
                                <a:latin typeface="Cambria Math" panose="02040503050406030204" pitchFamily="18" charset="0"/>
                                <a:ea typeface="Cambria Math"/>
                              </a:rPr>
                              <m:t>𝒗</m:t>
                            </m:r>
                          </m:e>
                          <m:sup>
                            <m:r>
                              <a:rPr lang="nl-NL" altLang="nl-NL" sz="2000" b="1" i="1" smtClean="0">
                                <a:solidFill>
                                  <a:srgbClr val="7030A0"/>
                                </a:solidFill>
                                <a:latin typeface="Cambria Math" panose="02040503050406030204" pitchFamily="18" charset="0"/>
                                <a:ea typeface="Cambria Math"/>
                              </a:rPr>
                              <m:t>𝟐</m:t>
                            </m:r>
                          </m:sup>
                        </m:sSup>
                      </m:num>
                      <m:den>
                        <m:r>
                          <a:rPr lang="nl-NL" altLang="nl-NL" sz="2000" b="1" i="1" smtClean="0">
                            <a:solidFill>
                              <a:srgbClr val="7030A0"/>
                            </a:solidFill>
                            <a:latin typeface="Cambria Math" panose="02040503050406030204" pitchFamily="18" charset="0"/>
                            <a:ea typeface="Cambria Math"/>
                          </a:rPr>
                          <m:t>𝒓</m:t>
                        </m:r>
                      </m:den>
                    </m:f>
                    <m:r>
                      <a:rPr lang="nl-NL" altLang="nl-NL" sz="2000" b="1" i="1" smtClean="0">
                        <a:solidFill>
                          <a:srgbClr val="7030A0"/>
                        </a:solidFill>
                        <a:latin typeface="Cambria Math" panose="02040503050406030204" pitchFamily="18" charset="0"/>
                        <a:ea typeface="Cambria Math"/>
                      </a:rPr>
                      <m:t>=</m:t>
                    </m:r>
                    <m:r>
                      <a:rPr lang="nl-NL" altLang="nl-NL" sz="2000" b="1" i="1" smtClean="0">
                        <a:solidFill>
                          <a:srgbClr val="7030A0"/>
                        </a:solidFill>
                        <a:latin typeface="Cambria Math" panose="02040503050406030204" pitchFamily="18" charset="0"/>
                        <a:ea typeface="Cambria Math"/>
                      </a:rPr>
                      <m:t>𝑩</m:t>
                    </m:r>
                    <m:r>
                      <a:rPr lang="nl-NL" altLang="nl-NL" sz="2000" b="1" i="1" smtClean="0">
                        <a:solidFill>
                          <a:srgbClr val="7030A0"/>
                        </a:solidFill>
                        <a:latin typeface="Cambria Math" panose="02040503050406030204" pitchFamily="18" charset="0"/>
                        <a:ea typeface="Cambria Math"/>
                      </a:rPr>
                      <m:t>∙</m:t>
                    </m:r>
                    <m:r>
                      <a:rPr lang="nl-NL" altLang="nl-NL" sz="2000" b="1" i="1" smtClean="0">
                        <a:solidFill>
                          <a:srgbClr val="7030A0"/>
                        </a:solidFill>
                        <a:latin typeface="Cambria Math" panose="02040503050406030204" pitchFamily="18" charset="0"/>
                        <a:ea typeface="Cambria Math"/>
                      </a:rPr>
                      <m:t>𝒒</m:t>
                    </m:r>
                    <m:r>
                      <a:rPr lang="nl-NL" altLang="nl-NL" sz="2000" b="1" i="1" smtClean="0">
                        <a:solidFill>
                          <a:srgbClr val="7030A0"/>
                        </a:solidFill>
                        <a:latin typeface="Cambria Math" panose="02040503050406030204" pitchFamily="18" charset="0"/>
                        <a:ea typeface="Cambria Math"/>
                      </a:rPr>
                      <m:t>∙</m:t>
                    </m:r>
                    <m:r>
                      <a:rPr lang="nl-NL" altLang="nl-NL" sz="2000" b="1" i="1" smtClean="0">
                        <a:solidFill>
                          <a:srgbClr val="7030A0"/>
                        </a:solidFill>
                        <a:latin typeface="Cambria Math" panose="02040503050406030204" pitchFamily="18" charset="0"/>
                        <a:ea typeface="Cambria Math"/>
                      </a:rPr>
                      <m:t>𝒗</m:t>
                    </m:r>
                  </m:oMath>
                </a14:m>
                <a:r>
                  <a:rPr lang="nl-NL" altLang="nl-NL" sz="2000" b="0" dirty="0" smtClean="0">
                    <a:solidFill>
                      <a:srgbClr val="7030A0"/>
                    </a:solidFill>
                    <a:latin typeface="+mj-lt"/>
                  </a:rPr>
                  <a:t>.</a:t>
                </a:r>
              </a:p>
              <a:p>
                <a:pPr>
                  <a:lnSpc>
                    <a:spcPct val="100000"/>
                  </a:lnSpc>
                  <a:spcBef>
                    <a:spcPts val="600"/>
                  </a:spcBef>
                  <a:spcAft>
                    <a:spcPts val="600"/>
                  </a:spcAft>
                </a:pPr>
                <a:endParaRPr lang="nl-NL" altLang="nl-NL" sz="1800" b="0" dirty="0" smtClean="0">
                  <a:solidFill>
                    <a:schemeClr val="tx1"/>
                  </a:solidFill>
                  <a:latin typeface="+mj-lt"/>
                </a:endParaRPr>
              </a:p>
              <a:p>
                <a:pPr>
                  <a:lnSpc>
                    <a:spcPct val="100000"/>
                  </a:lnSpc>
                  <a:spcBef>
                    <a:spcPts val="600"/>
                  </a:spcBef>
                  <a:spcAft>
                    <a:spcPts val="600"/>
                  </a:spcAft>
                </a:pPr>
                <a:r>
                  <a:rPr lang="nl-NL" altLang="nl-NL" sz="1800" b="0" dirty="0" smtClean="0">
                    <a:solidFill>
                      <a:schemeClr val="tx1"/>
                    </a:solidFill>
                    <a:latin typeface="+mj-lt"/>
                  </a:rPr>
                  <a:t>Hieruit volgt voor de straal </a:t>
                </a:r>
                <a14:m>
                  <m:oMath xmlns:m="http://schemas.openxmlformats.org/officeDocument/2006/math">
                    <m:r>
                      <a:rPr lang="nl-NL" altLang="nl-NL" sz="2000" b="0" i="1" smtClean="0">
                        <a:solidFill>
                          <a:srgbClr val="000000"/>
                        </a:solidFill>
                        <a:latin typeface="Cambria Math" panose="02040503050406030204" pitchFamily="18" charset="0"/>
                      </a:rPr>
                      <m:t>𝑟</m:t>
                    </m:r>
                  </m:oMath>
                </a14:m>
                <a:r>
                  <a:rPr lang="nl-NL" altLang="nl-NL" sz="1800" b="0" dirty="0" smtClean="0">
                    <a:solidFill>
                      <a:schemeClr val="tx1"/>
                    </a:solidFill>
                    <a:latin typeface="+mj-lt"/>
                  </a:rPr>
                  <a:t>:</a:t>
                </a:r>
              </a:p>
              <a:p>
                <a:pPr>
                  <a:lnSpc>
                    <a:spcPct val="100000"/>
                  </a:lnSpc>
                  <a:spcBef>
                    <a:spcPts val="600"/>
                  </a:spcBef>
                  <a:spcAft>
                    <a:spcPts val="600"/>
                  </a:spcAft>
                </a:pPr>
                <a:r>
                  <a:rPr lang="nl-NL" altLang="nl-NL" sz="1800" b="0" dirty="0" smtClean="0">
                    <a:solidFill>
                      <a:schemeClr val="tx1"/>
                    </a:solidFill>
                    <a:latin typeface="+mj-lt"/>
                  </a:rPr>
                  <a:t> </a:t>
                </a:r>
                <a14:m>
                  <m:oMath xmlns:m="http://schemas.openxmlformats.org/officeDocument/2006/math">
                    <m:r>
                      <a:rPr lang="nl-NL" altLang="nl-NL" sz="2400" b="1" i="1" smtClean="0">
                        <a:solidFill>
                          <a:srgbClr val="7030A0"/>
                        </a:solidFill>
                        <a:latin typeface="Cambria Math" panose="02040503050406030204" pitchFamily="18" charset="0"/>
                      </a:rPr>
                      <m:t>𝒓</m:t>
                    </m:r>
                    <m:r>
                      <a:rPr lang="nl-NL" altLang="nl-NL" sz="2400" b="1" i="1" smtClean="0">
                        <a:solidFill>
                          <a:srgbClr val="7030A0"/>
                        </a:solidFill>
                        <a:latin typeface="Cambria Math" panose="02040503050406030204" pitchFamily="18" charset="0"/>
                      </a:rPr>
                      <m:t>=</m:t>
                    </m:r>
                    <m:f>
                      <m:fPr>
                        <m:ctrlPr>
                          <a:rPr lang="nl-NL" altLang="nl-NL" sz="2400" i="1" smtClean="0">
                            <a:solidFill>
                              <a:srgbClr val="7030A0"/>
                            </a:solidFill>
                            <a:latin typeface="Cambria Math" panose="02040503050406030204" pitchFamily="18" charset="0"/>
                            <a:ea typeface="Cambria Math"/>
                          </a:rPr>
                        </m:ctrlPr>
                      </m:fPr>
                      <m:num>
                        <m:r>
                          <a:rPr lang="nl-NL" altLang="nl-NL" sz="2400" b="1" i="1" smtClean="0">
                            <a:solidFill>
                              <a:srgbClr val="7030A0"/>
                            </a:solidFill>
                            <a:latin typeface="Cambria Math" panose="02040503050406030204" pitchFamily="18" charset="0"/>
                          </a:rPr>
                          <m:t>𝒎</m:t>
                        </m:r>
                        <m:r>
                          <a:rPr lang="nl-NL" altLang="nl-NL" sz="2400" b="1" i="1" smtClean="0">
                            <a:solidFill>
                              <a:srgbClr val="7030A0"/>
                            </a:solidFill>
                            <a:latin typeface="Cambria Math" panose="02040503050406030204" pitchFamily="18" charset="0"/>
                            <a:ea typeface="Cambria Math"/>
                          </a:rPr>
                          <m:t>∙</m:t>
                        </m:r>
                        <m:r>
                          <a:rPr lang="nl-NL" altLang="nl-NL" sz="2400" b="1" i="1" smtClean="0">
                            <a:solidFill>
                              <a:srgbClr val="7030A0"/>
                            </a:solidFill>
                            <a:latin typeface="Cambria Math" panose="02040503050406030204" pitchFamily="18" charset="0"/>
                            <a:ea typeface="Cambria Math"/>
                          </a:rPr>
                          <m:t>𝒗</m:t>
                        </m:r>
                      </m:num>
                      <m:den>
                        <m:r>
                          <a:rPr lang="nl-NL" altLang="nl-NL" sz="2400" b="1" i="1" smtClean="0">
                            <a:solidFill>
                              <a:srgbClr val="7030A0"/>
                            </a:solidFill>
                            <a:latin typeface="Cambria Math" panose="02040503050406030204" pitchFamily="18" charset="0"/>
                            <a:ea typeface="Cambria Math"/>
                          </a:rPr>
                          <m:t>𝑩</m:t>
                        </m:r>
                        <m:r>
                          <a:rPr lang="nl-NL" altLang="nl-NL" sz="2400" b="1" i="1" smtClean="0">
                            <a:solidFill>
                              <a:srgbClr val="7030A0"/>
                            </a:solidFill>
                            <a:latin typeface="Cambria Math" panose="02040503050406030204" pitchFamily="18" charset="0"/>
                            <a:ea typeface="Cambria Math"/>
                          </a:rPr>
                          <m:t>∙</m:t>
                        </m:r>
                        <m:r>
                          <a:rPr lang="nl-NL" altLang="nl-NL" sz="2400" b="1" i="1" smtClean="0">
                            <a:solidFill>
                              <a:srgbClr val="7030A0"/>
                            </a:solidFill>
                            <a:latin typeface="Cambria Math" panose="02040503050406030204" pitchFamily="18" charset="0"/>
                            <a:ea typeface="Cambria Math"/>
                          </a:rPr>
                          <m:t>𝒒</m:t>
                        </m:r>
                      </m:den>
                    </m:f>
                  </m:oMath>
                </a14:m>
                <a:r>
                  <a:rPr lang="nl-NL" altLang="nl-NL" sz="2400" b="0" dirty="0" smtClean="0">
                    <a:solidFill>
                      <a:schemeClr val="tx1"/>
                    </a:solidFill>
                    <a:latin typeface="+mj-lt"/>
                  </a:rPr>
                  <a:t>.</a:t>
                </a:r>
              </a:p>
              <a:p>
                <a:pPr>
                  <a:spcBef>
                    <a:spcPct val="50000"/>
                  </a:spcBef>
                </a:pPr>
                <a:endParaRPr lang="nl-NL" altLang="nl-NL" dirty="0" smtClean="0">
                  <a:solidFill>
                    <a:schemeClr val="tx1"/>
                  </a:solidFill>
                </a:endParaRPr>
              </a:p>
              <a:p>
                <a:endParaRPr lang="nl-BE" altLang="nl-NL" dirty="0">
                  <a:solidFill>
                    <a:schemeClr val="tx1"/>
                  </a:solidFill>
                </a:endParaRPr>
              </a:p>
              <a:p>
                <a:endParaRPr lang="nl-BE" altLang="nl-NL"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60396" y="1008063"/>
                <a:ext cx="8032767" cy="5400000"/>
              </a:xfrm>
              <a:blipFill rotWithShape="0">
                <a:blip r:embed="rId2"/>
                <a:stretch>
                  <a:fillRect l="-1822" t="-1016"/>
                </a:stretch>
              </a:blipFill>
            </p:spPr>
            <p:txBody>
              <a:bodyPr/>
              <a:lstStyle/>
              <a:p>
                <a:r>
                  <a:rPr lang="nl-NL">
                    <a:noFill/>
                  </a:rPr>
                  <a:t> </a:t>
                </a:r>
              </a:p>
            </p:txBody>
          </p:sp>
        </mc:Fallback>
      </mc:AlternateContent>
      <p:sp>
        <p:nvSpPr>
          <p:cNvPr id="3" name="Text Placeholder 2"/>
          <p:cNvSpPr>
            <a:spLocks noGrp="1"/>
          </p:cNvSpPr>
          <p:nvPr>
            <p:ph type="body" sz="half" idx="2"/>
          </p:nvPr>
        </p:nvSpPr>
        <p:spPr/>
        <p:txBody>
          <a:bodyPr/>
          <a:lstStyle/>
          <a:p>
            <a:pPr lvl="0"/>
            <a:r>
              <a:rPr lang="nl-NL" dirty="0" smtClean="0"/>
              <a:t> </a:t>
            </a:r>
            <a:r>
              <a:rPr lang="nl-NL" dirty="0">
                <a:solidFill>
                  <a:prstClr val="black"/>
                </a:solidFill>
              </a:rPr>
              <a:t>Elektrisch en magnetisch veld | vwo | Samenvatting</a:t>
            </a:r>
            <a:endParaRPr lang="en-US" dirty="0">
              <a:solidFill>
                <a:prstClr val="black"/>
              </a:solidFill>
            </a:endParaRPr>
          </a:p>
          <a:p>
            <a:endParaRPr lang="en-US" dirty="0"/>
          </a:p>
        </p:txBody>
      </p:sp>
      <p:sp>
        <p:nvSpPr>
          <p:cNvPr id="4" name="Footer Placeholder 3"/>
          <p:cNvSpPr>
            <a:spLocks noGrp="1"/>
          </p:cNvSpPr>
          <p:nvPr>
            <p:ph type="ftr" sz="quarter" idx="11"/>
          </p:nvPr>
        </p:nvSpPr>
        <p:spPr>
          <a:xfrm>
            <a:off x="623455" y="218425"/>
            <a:ext cx="971049" cy="565235"/>
          </a:xfrm>
        </p:spPr>
        <p:txBody>
          <a:bodyPr/>
          <a:lstStyle/>
          <a:p>
            <a:pPr algn="r"/>
            <a:r>
              <a:rPr lang="en-US" dirty="0" smtClean="0"/>
              <a:t>12</a:t>
            </a:r>
            <a:endParaRPr lang="en-US" dirty="0"/>
          </a:p>
        </p:txBody>
      </p:sp>
      <p:sp>
        <p:nvSpPr>
          <p:cNvPr id="6" name="Title 5"/>
          <p:cNvSpPr>
            <a:spLocks noGrp="1"/>
          </p:cNvSpPr>
          <p:nvPr>
            <p:ph type="title"/>
          </p:nvPr>
        </p:nvSpPr>
        <p:spPr/>
        <p:txBody>
          <a:bodyPr/>
          <a:lstStyle/>
          <a:p>
            <a:r>
              <a:rPr lang="nl-NL" dirty="0" smtClean="0"/>
              <a:t>Versnellen en afbuigen</a:t>
            </a:r>
            <a:endParaRPr lang="en-US" dirty="0"/>
          </a:p>
        </p:txBody>
      </p:sp>
    </p:spTree>
    <p:extLst>
      <p:ext uri="{BB962C8B-B14F-4D97-AF65-F5344CB8AC3E}">
        <p14:creationId xmlns:p14="http://schemas.microsoft.com/office/powerpoint/2010/main" val="2225967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60396" y="1008063"/>
                <a:ext cx="8036952" cy="5614118"/>
              </a:xfrm>
            </p:spPr>
            <p:txBody>
              <a:bodyPr/>
              <a:lstStyle/>
              <a:p>
                <a:r>
                  <a:rPr lang="en-US" sz="1800" dirty="0" smtClean="0">
                    <a:latin typeface="Verdana" panose="020B0604030504040204" pitchFamily="34" charset="0"/>
                    <a:ea typeface="Verdana" panose="020B0604030504040204" pitchFamily="34" charset="0"/>
                    <a:cs typeface="Verdana" panose="020B0604030504040204" pitchFamily="34" charset="0"/>
                  </a:rPr>
                  <a:t>Deeltjes magnetisch afbuigen</a:t>
                </a:r>
              </a:p>
              <a:p>
                <a:pPr>
                  <a:spcAft>
                    <a:spcPts val="0"/>
                  </a:spcAft>
                </a:pPr>
                <a:r>
                  <a:rPr lang="nl-NL" altLang="nl-NL" sz="1800" b="0" dirty="0" smtClean="0">
                    <a:solidFill>
                      <a:schemeClr val="tx1"/>
                    </a:solidFill>
                    <a:latin typeface="+mj-lt"/>
                  </a:rPr>
                  <a:t>Toepassingen:</a:t>
                </a:r>
              </a:p>
              <a:p>
                <a:r>
                  <a:rPr lang="nl-NL" altLang="nl-NL" sz="1800" b="0" i="1" dirty="0" smtClean="0">
                    <a:solidFill>
                      <a:schemeClr val="tx1"/>
                    </a:solidFill>
                    <a:latin typeface="+mj-lt"/>
                  </a:rPr>
                  <a:t>Cyclotron</a:t>
                </a:r>
                <a:r>
                  <a:rPr lang="nl-NL" altLang="nl-NL" sz="1800" b="0" dirty="0" smtClean="0">
                    <a:solidFill>
                      <a:schemeClr val="tx1"/>
                    </a:solidFill>
                    <a:latin typeface="+mj-lt"/>
                  </a:rPr>
                  <a:t>: De maximale snelheid van het deeltje hangt                                                     af van de lading, de massa, het magnetisch veld en                                                            de straal van het cyclotron:  </a:t>
                </a:r>
              </a:p>
              <a:p>
                <a:pPr>
                  <a:lnSpc>
                    <a:spcPct val="100000"/>
                  </a:lnSpc>
                  <a:spcAft>
                    <a:spcPts val="600"/>
                  </a:spcAft>
                </a:pPr>
                <a14:m>
                  <m:oMathPara xmlns:m="http://schemas.openxmlformats.org/officeDocument/2006/math">
                    <m:oMathParaPr>
                      <m:jc m:val="left"/>
                    </m:oMathParaPr>
                    <m:oMath xmlns:m="http://schemas.openxmlformats.org/officeDocument/2006/math">
                      <m:r>
                        <a:rPr lang="nl-NL" altLang="nl-NL" sz="1800" b="1" i="1" smtClean="0">
                          <a:solidFill>
                            <a:srgbClr val="7030A0"/>
                          </a:solidFill>
                          <a:latin typeface="Cambria Math" panose="02040503050406030204" pitchFamily="18" charset="0"/>
                        </a:rPr>
                        <m:t>𝒓</m:t>
                      </m:r>
                      <m:r>
                        <a:rPr lang="nl-NL" altLang="nl-NL" sz="1800" b="1" i="1" smtClean="0">
                          <a:solidFill>
                            <a:srgbClr val="7030A0"/>
                          </a:solidFill>
                          <a:latin typeface="Cambria Math" panose="02040503050406030204" pitchFamily="18" charset="0"/>
                        </a:rPr>
                        <m:t>=</m:t>
                      </m:r>
                      <m:f>
                        <m:fPr>
                          <m:ctrlPr>
                            <a:rPr lang="nl-NL" altLang="nl-NL" sz="1800" i="1">
                              <a:solidFill>
                                <a:srgbClr val="7030A0"/>
                              </a:solidFill>
                              <a:latin typeface="Cambria Math" panose="02040503050406030204" pitchFamily="18" charset="0"/>
                              <a:ea typeface="Cambria Math"/>
                            </a:rPr>
                          </m:ctrlPr>
                        </m:fPr>
                        <m:num>
                          <m:r>
                            <a:rPr lang="nl-NL" altLang="nl-NL" sz="1800" b="1" i="1">
                              <a:solidFill>
                                <a:srgbClr val="7030A0"/>
                              </a:solidFill>
                              <a:latin typeface="Cambria Math" panose="02040503050406030204" pitchFamily="18" charset="0"/>
                            </a:rPr>
                            <m:t>𝒎</m:t>
                          </m:r>
                          <m:r>
                            <a:rPr lang="nl-NL" altLang="nl-NL" sz="1800" b="1" i="1">
                              <a:solidFill>
                                <a:srgbClr val="7030A0"/>
                              </a:solidFill>
                              <a:latin typeface="Cambria Math" panose="02040503050406030204" pitchFamily="18" charset="0"/>
                              <a:ea typeface="Cambria Math"/>
                            </a:rPr>
                            <m:t>∙</m:t>
                          </m:r>
                          <m:r>
                            <a:rPr lang="nl-NL" altLang="nl-NL" sz="1800" b="1" i="1">
                              <a:solidFill>
                                <a:srgbClr val="7030A0"/>
                              </a:solidFill>
                              <a:latin typeface="Cambria Math" panose="02040503050406030204" pitchFamily="18" charset="0"/>
                              <a:ea typeface="Cambria Math"/>
                            </a:rPr>
                            <m:t>𝒗</m:t>
                          </m:r>
                        </m:num>
                        <m:den>
                          <m:r>
                            <a:rPr lang="nl-NL" altLang="nl-NL" sz="1800" b="1" i="1">
                              <a:solidFill>
                                <a:srgbClr val="7030A0"/>
                              </a:solidFill>
                              <a:latin typeface="Cambria Math" panose="02040503050406030204" pitchFamily="18" charset="0"/>
                              <a:ea typeface="Cambria Math"/>
                            </a:rPr>
                            <m:t>𝑩</m:t>
                          </m:r>
                          <m:r>
                            <a:rPr lang="nl-NL" altLang="nl-NL" sz="1800" b="1" i="1">
                              <a:solidFill>
                                <a:srgbClr val="7030A0"/>
                              </a:solidFill>
                              <a:latin typeface="Cambria Math" panose="02040503050406030204" pitchFamily="18" charset="0"/>
                              <a:ea typeface="Cambria Math"/>
                            </a:rPr>
                            <m:t>∙</m:t>
                          </m:r>
                          <m:r>
                            <a:rPr lang="nl-NL" altLang="nl-NL" sz="1800" b="1" i="1">
                              <a:solidFill>
                                <a:srgbClr val="7030A0"/>
                              </a:solidFill>
                              <a:latin typeface="Cambria Math" panose="02040503050406030204" pitchFamily="18" charset="0"/>
                              <a:ea typeface="Cambria Math"/>
                            </a:rPr>
                            <m:t>𝒒</m:t>
                          </m:r>
                        </m:den>
                      </m:f>
                      <m:r>
                        <a:rPr lang="nl-NL" altLang="nl-NL" sz="1800" b="0" i="1" smtClean="0">
                          <a:solidFill>
                            <a:srgbClr val="000000"/>
                          </a:solidFill>
                          <a:latin typeface="Cambria Math" panose="02040503050406030204" pitchFamily="18" charset="0"/>
                          <a:ea typeface="Cambria Math"/>
                        </a:rPr>
                        <m:t>.</m:t>
                      </m:r>
                    </m:oMath>
                  </m:oMathPara>
                </a14:m>
                <a:endParaRPr lang="nl-NL" altLang="nl-NL" sz="1800" b="0" dirty="0" smtClean="0">
                  <a:solidFill>
                    <a:srgbClr val="000000"/>
                  </a:solidFill>
                  <a:latin typeface="+mj-lt"/>
                </a:endParaRPr>
              </a:p>
              <a:p>
                <a:r>
                  <a:rPr lang="nl-NL" altLang="nl-NL" sz="1800" b="0" i="1" dirty="0" smtClean="0">
                    <a:solidFill>
                      <a:schemeClr val="tx1"/>
                    </a:solidFill>
                    <a:latin typeface="+mj-lt"/>
                  </a:rPr>
                  <a:t>Snelheidsfilter</a:t>
                </a:r>
                <a:r>
                  <a:rPr lang="nl-NL" altLang="nl-NL" sz="1800" b="0" dirty="0" smtClean="0">
                    <a:solidFill>
                      <a:schemeClr val="tx1"/>
                    </a:solidFill>
                    <a:latin typeface="+mj-lt"/>
                  </a:rPr>
                  <a:t>: Alleen bij de deeltjes met de juiste                                              snelheid is de lorentzkracht gelijk aan de                                             elektrische kracht: </a:t>
                </a:r>
              </a:p>
              <a:p>
                <a:pPr>
                  <a:lnSpc>
                    <a:spcPct val="100000"/>
                  </a:lnSpc>
                  <a:spcAft>
                    <a:spcPts val="600"/>
                  </a:spcAft>
                </a:pPr>
                <a14:m>
                  <m:oMath xmlns:m="http://schemas.openxmlformats.org/officeDocument/2006/math">
                    <m:sSub>
                      <m:sSubPr>
                        <m:ctrlPr>
                          <a:rPr lang="nl-NL" altLang="nl-NL" sz="1800" i="1" smtClean="0">
                            <a:solidFill>
                              <a:srgbClr val="7030A0"/>
                            </a:solidFill>
                            <a:latin typeface="Cambria Math" panose="02040503050406030204" pitchFamily="18" charset="0"/>
                          </a:rPr>
                        </m:ctrlPr>
                      </m:sSubPr>
                      <m:e>
                        <m:r>
                          <a:rPr lang="nl-NL" altLang="nl-NL" sz="1800" b="1" i="1">
                            <a:solidFill>
                              <a:srgbClr val="7030A0"/>
                            </a:solidFill>
                            <a:latin typeface="Cambria Math" panose="02040503050406030204" pitchFamily="18" charset="0"/>
                          </a:rPr>
                          <m:t>𝑭</m:t>
                        </m:r>
                      </m:e>
                      <m:sub>
                        <m:r>
                          <a:rPr lang="nl-NL" altLang="nl-NL" sz="1800" b="1" i="0" smtClean="0">
                            <a:solidFill>
                              <a:srgbClr val="7030A0"/>
                            </a:solidFill>
                            <a:latin typeface="Cambria Math" panose="02040503050406030204" pitchFamily="18" charset="0"/>
                          </a:rPr>
                          <m:t>𝐞𝐥</m:t>
                        </m:r>
                      </m:sub>
                    </m:sSub>
                    <m:r>
                      <a:rPr lang="nl-NL" altLang="nl-NL" sz="1800" b="1" i="1">
                        <a:solidFill>
                          <a:srgbClr val="7030A0"/>
                        </a:solidFill>
                        <a:latin typeface="Cambria Math" panose="02040503050406030204" pitchFamily="18" charset="0"/>
                      </a:rPr>
                      <m:t>=</m:t>
                    </m:r>
                    <m:sSub>
                      <m:sSubPr>
                        <m:ctrlPr>
                          <a:rPr lang="nl-NL" altLang="nl-NL" sz="1800" i="1">
                            <a:solidFill>
                              <a:srgbClr val="7030A0"/>
                            </a:solidFill>
                            <a:latin typeface="Cambria Math" panose="02040503050406030204" pitchFamily="18" charset="0"/>
                          </a:rPr>
                        </m:ctrlPr>
                      </m:sSubPr>
                      <m:e>
                        <m:r>
                          <a:rPr lang="nl-NL" altLang="nl-NL" sz="1800" b="1" i="1">
                            <a:solidFill>
                              <a:srgbClr val="7030A0"/>
                            </a:solidFill>
                            <a:latin typeface="Cambria Math" panose="02040503050406030204" pitchFamily="18" charset="0"/>
                          </a:rPr>
                          <m:t>𝑭</m:t>
                        </m:r>
                      </m:e>
                      <m:sub>
                        <m:r>
                          <a:rPr lang="nl-NL" altLang="nl-NL" sz="1800" b="1" i="0">
                            <a:solidFill>
                              <a:srgbClr val="7030A0"/>
                            </a:solidFill>
                            <a:latin typeface="Cambria Math" panose="02040503050406030204" pitchFamily="18" charset="0"/>
                          </a:rPr>
                          <m:t>𝐋</m:t>
                        </m:r>
                      </m:sub>
                    </m:sSub>
                  </m:oMath>
                </a14:m>
                <a:r>
                  <a:rPr lang="nl-NL" altLang="nl-NL" sz="1800" b="0" dirty="0" smtClean="0">
                    <a:solidFill>
                      <a:schemeClr val="tx1"/>
                    </a:solidFill>
                    <a:latin typeface="+mj-lt"/>
                  </a:rPr>
                  <a:t> geeft </a:t>
                </a:r>
                <a14:m>
                  <m:oMath xmlns:m="http://schemas.openxmlformats.org/officeDocument/2006/math">
                    <m:r>
                      <a:rPr lang="nl-NL" altLang="nl-NL" sz="1800" b="1" i="1" smtClean="0">
                        <a:solidFill>
                          <a:srgbClr val="7030A0"/>
                        </a:solidFill>
                        <a:latin typeface="Cambria Math" panose="02040503050406030204" pitchFamily="18" charset="0"/>
                      </a:rPr>
                      <m:t>𝑬</m:t>
                    </m:r>
                    <m:r>
                      <a:rPr lang="nl-NL" altLang="nl-NL" sz="1800" b="1" i="1">
                        <a:solidFill>
                          <a:srgbClr val="7030A0"/>
                        </a:solidFill>
                        <a:latin typeface="Cambria Math" panose="02040503050406030204" pitchFamily="18" charset="0"/>
                      </a:rPr>
                      <m:t>=</m:t>
                    </m:r>
                    <m:r>
                      <a:rPr lang="nl-NL" altLang="nl-NL" sz="1800" b="1" i="1" smtClean="0">
                        <a:solidFill>
                          <a:srgbClr val="7030A0"/>
                        </a:solidFill>
                        <a:latin typeface="Cambria Math" panose="02040503050406030204" pitchFamily="18" charset="0"/>
                      </a:rPr>
                      <m:t>𝑩</m:t>
                    </m:r>
                    <m:r>
                      <a:rPr lang="nl-NL" altLang="nl-NL" sz="1800" b="1" i="1" smtClean="0">
                        <a:solidFill>
                          <a:srgbClr val="7030A0"/>
                        </a:solidFill>
                        <a:latin typeface="Cambria Math" panose="02040503050406030204" pitchFamily="18" charset="0"/>
                        <a:ea typeface="Cambria Math"/>
                      </a:rPr>
                      <m:t>∙</m:t>
                    </m:r>
                    <m:r>
                      <a:rPr lang="nl-NL" altLang="nl-NL" sz="1800" b="1" i="1" smtClean="0">
                        <a:solidFill>
                          <a:srgbClr val="7030A0"/>
                        </a:solidFill>
                        <a:latin typeface="Cambria Math" panose="02040503050406030204" pitchFamily="18" charset="0"/>
                        <a:ea typeface="Cambria Math"/>
                      </a:rPr>
                      <m:t>𝒗</m:t>
                    </m:r>
                  </m:oMath>
                </a14:m>
                <a:r>
                  <a:rPr lang="nl-NL" altLang="nl-NL" sz="1800" b="0" dirty="0" smtClean="0">
                    <a:solidFill>
                      <a:srgbClr val="000000"/>
                    </a:solidFill>
                    <a:latin typeface="+mj-lt"/>
                  </a:rPr>
                  <a:t>.</a:t>
                </a:r>
              </a:p>
              <a:p>
                <a:pPr>
                  <a:lnSpc>
                    <a:spcPct val="100000"/>
                  </a:lnSpc>
                  <a:spcBef>
                    <a:spcPts val="1800"/>
                  </a:spcBef>
                  <a:spcAft>
                    <a:spcPts val="600"/>
                  </a:spcAft>
                </a:pPr>
                <a:r>
                  <a:rPr lang="nl-NL" altLang="nl-NL" sz="1800" b="0" i="1" dirty="0" smtClean="0">
                    <a:solidFill>
                      <a:schemeClr val="tx1"/>
                    </a:solidFill>
                    <a:latin typeface="+mj-lt"/>
                  </a:rPr>
                  <a:t>Massaspectrometer</a:t>
                </a:r>
                <a:r>
                  <a:rPr lang="nl-NL" altLang="nl-NL" sz="1800" b="0" dirty="0" smtClean="0">
                    <a:solidFill>
                      <a:schemeClr val="tx1"/>
                    </a:solidFill>
                    <a:latin typeface="+mj-lt"/>
                  </a:rPr>
                  <a:t>: De ionen hebben gelijke energie,                                                 maar door het verschil in massa een andere snelheid                                                        en een andere baanstraal:</a:t>
                </a:r>
              </a:p>
              <a:p>
                <a:pPr>
                  <a:lnSpc>
                    <a:spcPct val="100000"/>
                  </a:lnSpc>
                  <a:spcAft>
                    <a:spcPts val="600"/>
                  </a:spcAft>
                </a:pPr>
                <a14:m>
                  <m:oMath xmlns:m="http://schemas.openxmlformats.org/officeDocument/2006/math">
                    <m:r>
                      <a:rPr lang="nl-NL" altLang="nl-NL" sz="1800" b="1" i="1" smtClean="0">
                        <a:solidFill>
                          <a:srgbClr val="7030A0"/>
                        </a:solidFill>
                        <a:latin typeface="Cambria Math" panose="02040503050406030204" pitchFamily="18" charset="0"/>
                        <a:ea typeface="Cambria Math"/>
                      </a:rPr>
                      <m:t>𝒒</m:t>
                    </m:r>
                    <m:r>
                      <a:rPr lang="nl-NL" altLang="nl-NL" sz="1800" b="1" i="1" smtClean="0">
                        <a:solidFill>
                          <a:srgbClr val="7030A0"/>
                        </a:solidFill>
                        <a:latin typeface="Cambria Math" panose="02040503050406030204" pitchFamily="18" charset="0"/>
                        <a:ea typeface="Cambria Math"/>
                      </a:rPr>
                      <m:t>∙</m:t>
                    </m:r>
                    <m:r>
                      <a:rPr lang="nl-NL" altLang="nl-NL" sz="1800" b="1" i="1" smtClean="0">
                        <a:solidFill>
                          <a:srgbClr val="7030A0"/>
                        </a:solidFill>
                        <a:latin typeface="Cambria Math" panose="02040503050406030204" pitchFamily="18" charset="0"/>
                        <a:ea typeface="Cambria Math"/>
                      </a:rPr>
                      <m:t>𝑼</m:t>
                    </m:r>
                    <m:r>
                      <a:rPr lang="nl-NL" altLang="nl-NL" sz="1800" b="1" i="1" smtClean="0">
                        <a:solidFill>
                          <a:srgbClr val="7030A0"/>
                        </a:solidFill>
                        <a:latin typeface="Cambria Math" panose="02040503050406030204" pitchFamily="18" charset="0"/>
                        <a:ea typeface="Cambria Math"/>
                      </a:rPr>
                      <m:t>=</m:t>
                    </m:r>
                    <m:r>
                      <m:rPr>
                        <m:sty m:val="p"/>
                      </m:rPr>
                      <a:rPr lang="el-GR" altLang="nl-NL" sz="1800" b="1" i="1" smtClean="0">
                        <a:solidFill>
                          <a:srgbClr val="7030A0"/>
                        </a:solidFill>
                        <a:latin typeface="Cambria Math" panose="02040503050406030204" pitchFamily="18" charset="0"/>
                        <a:ea typeface="Cambria Math"/>
                      </a:rPr>
                      <m:t>Δ</m:t>
                    </m:r>
                    <m:r>
                      <a:rPr lang="nl-NL" altLang="nl-NL" sz="1800" b="1" i="1" smtClean="0">
                        <a:solidFill>
                          <a:srgbClr val="7030A0"/>
                        </a:solidFill>
                        <a:latin typeface="Cambria Math"/>
                        <a:ea typeface="Cambria Math"/>
                      </a:rPr>
                      <m:t>(</m:t>
                    </m:r>
                    <m:f>
                      <m:fPr>
                        <m:ctrlPr>
                          <a:rPr lang="nl-NL" altLang="nl-NL" sz="1800" i="1" smtClean="0">
                            <a:solidFill>
                              <a:srgbClr val="7030A0"/>
                            </a:solidFill>
                            <a:latin typeface="Cambria Math" panose="02040503050406030204" pitchFamily="18" charset="0"/>
                            <a:ea typeface="Cambria Math"/>
                          </a:rPr>
                        </m:ctrlPr>
                      </m:fPr>
                      <m:num>
                        <m:r>
                          <a:rPr lang="nl-NL" altLang="nl-NL" sz="1800" b="1" i="1" smtClean="0">
                            <a:solidFill>
                              <a:srgbClr val="7030A0"/>
                            </a:solidFill>
                            <a:latin typeface="Cambria Math" panose="02040503050406030204" pitchFamily="18" charset="0"/>
                            <a:ea typeface="Cambria Math"/>
                          </a:rPr>
                          <m:t>𝟏</m:t>
                        </m:r>
                      </m:num>
                      <m:den>
                        <m:r>
                          <a:rPr lang="nl-NL" altLang="nl-NL" sz="1800" b="1" i="1" smtClean="0">
                            <a:solidFill>
                              <a:srgbClr val="7030A0"/>
                            </a:solidFill>
                            <a:latin typeface="Cambria Math" panose="02040503050406030204" pitchFamily="18" charset="0"/>
                            <a:ea typeface="Cambria Math"/>
                          </a:rPr>
                          <m:t>𝟐</m:t>
                        </m:r>
                      </m:den>
                    </m:f>
                    <m:r>
                      <a:rPr lang="nl-NL" altLang="nl-NL" sz="1800" b="1" i="1" smtClean="0">
                        <a:solidFill>
                          <a:srgbClr val="7030A0"/>
                        </a:solidFill>
                        <a:latin typeface="Cambria Math" panose="02040503050406030204" pitchFamily="18" charset="0"/>
                        <a:ea typeface="Cambria Math"/>
                      </a:rPr>
                      <m:t>∙</m:t>
                    </m:r>
                    <m:r>
                      <a:rPr lang="nl-NL" altLang="nl-NL" sz="1800" b="1" i="1" smtClean="0">
                        <a:solidFill>
                          <a:srgbClr val="7030A0"/>
                        </a:solidFill>
                        <a:latin typeface="Cambria Math" panose="02040503050406030204" pitchFamily="18" charset="0"/>
                        <a:ea typeface="Cambria Math"/>
                      </a:rPr>
                      <m:t>𝒎</m:t>
                    </m:r>
                    <m:r>
                      <a:rPr lang="nl-NL" altLang="nl-NL" sz="1800" b="1" i="1" smtClean="0">
                        <a:solidFill>
                          <a:srgbClr val="7030A0"/>
                        </a:solidFill>
                        <a:latin typeface="Cambria Math" panose="02040503050406030204" pitchFamily="18" charset="0"/>
                        <a:ea typeface="Cambria Math"/>
                      </a:rPr>
                      <m:t>∙</m:t>
                    </m:r>
                    <m:sSup>
                      <m:sSupPr>
                        <m:ctrlPr>
                          <a:rPr lang="nl-NL" altLang="nl-NL" sz="1800" i="1" smtClean="0">
                            <a:solidFill>
                              <a:srgbClr val="7030A0"/>
                            </a:solidFill>
                            <a:latin typeface="Cambria Math" panose="02040503050406030204" pitchFamily="18" charset="0"/>
                            <a:ea typeface="Cambria Math"/>
                          </a:rPr>
                        </m:ctrlPr>
                      </m:sSupPr>
                      <m:e>
                        <m:r>
                          <a:rPr lang="nl-NL" altLang="nl-NL" sz="1800" b="1" i="1" smtClean="0">
                            <a:solidFill>
                              <a:srgbClr val="7030A0"/>
                            </a:solidFill>
                            <a:latin typeface="Cambria Math" panose="02040503050406030204" pitchFamily="18" charset="0"/>
                            <a:ea typeface="Cambria Math"/>
                          </a:rPr>
                          <m:t>𝒗</m:t>
                        </m:r>
                      </m:e>
                      <m:sup>
                        <m:r>
                          <a:rPr lang="nl-NL" altLang="nl-NL" sz="1800" b="1" i="1" smtClean="0">
                            <a:solidFill>
                              <a:srgbClr val="7030A0"/>
                            </a:solidFill>
                            <a:latin typeface="Cambria Math" panose="02040503050406030204" pitchFamily="18" charset="0"/>
                            <a:ea typeface="Cambria Math"/>
                          </a:rPr>
                          <m:t>𝟐</m:t>
                        </m:r>
                      </m:sup>
                    </m:sSup>
                    <m:r>
                      <a:rPr lang="nl-NL" altLang="nl-NL" sz="1800" b="1" i="1" smtClean="0">
                        <a:solidFill>
                          <a:srgbClr val="7030A0"/>
                        </a:solidFill>
                        <a:latin typeface="Cambria Math"/>
                        <a:ea typeface="Cambria Math"/>
                      </a:rPr>
                      <m:t>)</m:t>
                    </m:r>
                  </m:oMath>
                </a14:m>
                <a:r>
                  <a:rPr lang="nl-NL" altLang="nl-NL" sz="1800" b="0" dirty="0" smtClean="0">
                    <a:solidFill>
                      <a:schemeClr val="tx1"/>
                    </a:solidFill>
                    <a:latin typeface="+mj-lt"/>
                  </a:rPr>
                  <a:t> en </a:t>
                </a:r>
                <a14:m>
                  <m:oMath xmlns:m="http://schemas.openxmlformats.org/officeDocument/2006/math">
                    <m:r>
                      <a:rPr lang="nl-NL" altLang="nl-NL" sz="1800" b="1" i="1" smtClean="0">
                        <a:solidFill>
                          <a:srgbClr val="7030A0"/>
                        </a:solidFill>
                        <a:latin typeface="Cambria Math" panose="02040503050406030204" pitchFamily="18" charset="0"/>
                      </a:rPr>
                      <m:t>𝒓</m:t>
                    </m:r>
                    <m:r>
                      <a:rPr lang="nl-NL" altLang="nl-NL" sz="1800" b="1" i="1" smtClean="0">
                        <a:solidFill>
                          <a:srgbClr val="7030A0"/>
                        </a:solidFill>
                        <a:latin typeface="Cambria Math" panose="02040503050406030204" pitchFamily="18" charset="0"/>
                      </a:rPr>
                      <m:t>=</m:t>
                    </m:r>
                    <m:f>
                      <m:fPr>
                        <m:ctrlPr>
                          <a:rPr lang="nl-NL" altLang="nl-NL" sz="1800" i="1" smtClean="0">
                            <a:solidFill>
                              <a:srgbClr val="7030A0"/>
                            </a:solidFill>
                            <a:latin typeface="Cambria Math" panose="02040503050406030204" pitchFamily="18" charset="0"/>
                            <a:ea typeface="Cambria Math"/>
                          </a:rPr>
                        </m:ctrlPr>
                      </m:fPr>
                      <m:num>
                        <m:r>
                          <a:rPr lang="nl-NL" altLang="nl-NL" sz="1800" b="1" i="1" smtClean="0">
                            <a:solidFill>
                              <a:srgbClr val="7030A0"/>
                            </a:solidFill>
                            <a:latin typeface="Cambria Math" panose="02040503050406030204" pitchFamily="18" charset="0"/>
                          </a:rPr>
                          <m:t>𝒎</m:t>
                        </m:r>
                        <m:r>
                          <a:rPr lang="nl-NL" altLang="nl-NL" sz="1800" b="1" i="1" smtClean="0">
                            <a:solidFill>
                              <a:srgbClr val="7030A0"/>
                            </a:solidFill>
                            <a:latin typeface="Cambria Math" panose="02040503050406030204" pitchFamily="18" charset="0"/>
                            <a:ea typeface="Cambria Math"/>
                          </a:rPr>
                          <m:t>∙</m:t>
                        </m:r>
                        <m:r>
                          <a:rPr lang="nl-NL" altLang="nl-NL" sz="1800" b="1" i="1" smtClean="0">
                            <a:solidFill>
                              <a:srgbClr val="7030A0"/>
                            </a:solidFill>
                            <a:latin typeface="Cambria Math" panose="02040503050406030204" pitchFamily="18" charset="0"/>
                            <a:ea typeface="Cambria Math"/>
                          </a:rPr>
                          <m:t>𝒗</m:t>
                        </m:r>
                      </m:num>
                      <m:den>
                        <m:r>
                          <a:rPr lang="nl-NL" altLang="nl-NL" sz="1800" b="1" i="1" smtClean="0">
                            <a:solidFill>
                              <a:srgbClr val="7030A0"/>
                            </a:solidFill>
                            <a:latin typeface="Cambria Math" panose="02040503050406030204" pitchFamily="18" charset="0"/>
                            <a:ea typeface="Cambria Math"/>
                          </a:rPr>
                          <m:t>𝑩</m:t>
                        </m:r>
                        <m:r>
                          <a:rPr lang="nl-NL" altLang="nl-NL" sz="1800" b="1" i="1" smtClean="0">
                            <a:solidFill>
                              <a:srgbClr val="7030A0"/>
                            </a:solidFill>
                            <a:latin typeface="Cambria Math" panose="02040503050406030204" pitchFamily="18" charset="0"/>
                            <a:ea typeface="Cambria Math"/>
                          </a:rPr>
                          <m:t>∙</m:t>
                        </m:r>
                        <m:r>
                          <a:rPr lang="nl-NL" altLang="nl-NL" sz="1800" b="1" i="1" smtClean="0">
                            <a:solidFill>
                              <a:srgbClr val="7030A0"/>
                            </a:solidFill>
                            <a:latin typeface="Cambria Math" panose="02040503050406030204" pitchFamily="18" charset="0"/>
                            <a:ea typeface="Cambria Math"/>
                          </a:rPr>
                          <m:t>𝒒</m:t>
                        </m:r>
                      </m:den>
                    </m:f>
                  </m:oMath>
                </a14:m>
                <a:r>
                  <a:rPr lang="nl-NL" altLang="nl-NL" sz="1800" b="0" dirty="0" smtClean="0">
                    <a:solidFill>
                      <a:schemeClr val="tx1"/>
                    </a:solidFill>
                    <a:latin typeface="+mj-lt"/>
                  </a:rPr>
                  <a:t>.</a:t>
                </a:r>
              </a:p>
              <a:p>
                <a:pPr>
                  <a:spcBef>
                    <a:spcPct val="50000"/>
                  </a:spcBef>
                </a:pPr>
                <a:endParaRPr lang="nl-NL" altLang="nl-NL" dirty="0" smtClean="0">
                  <a:solidFill>
                    <a:schemeClr val="tx1"/>
                  </a:solidFill>
                </a:endParaRPr>
              </a:p>
              <a:p>
                <a:endParaRPr lang="nl-BE" altLang="nl-NL" dirty="0">
                  <a:solidFill>
                    <a:schemeClr val="tx1"/>
                  </a:solidFill>
                </a:endParaRPr>
              </a:p>
              <a:p>
                <a:endParaRPr lang="nl-BE" altLang="nl-NL"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60396" y="1008063"/>
                <a:ext cx="8036952" cy="5614118"/>
              </a:xfrm>
              <a:blipFill rotWithShape="0">
                <a:blip r:embed="rId3"/>
                <a:stretch>
                  <a:fillRect l="-1821" t="-977" r="-13961" b="-3257"/>
                </a:stretch>
              </a:blipFill>
            </p:spPr>
            <p:txBody>
              <a:bodyPr/>
              <a:lstStyle/>
              <a:p>
                <a:r>
                  <a:rPr lang="nl-NL">
                    <a:noFill/>
                  </a:rPr>
                  <a:t> </a:t>
                </a:r>
              </a:p>
            </p:txBody>
          </p:sp>
        </mc:Fallback>
      </mc:AlternateContent>
      <p:sp>
        <p:nvSpPr>
          <p:cNvPr id="3" name="Text Placeholder 2"/>
          <p:cNvSpPr>
            <a:spLocks noGrp="1"/>
          </p:cNvSpPr>
          <p:nvPr>
            <p:ph type="body" sz="half" idx="2"/>
          </p:nvPr>
        </p:nvSpPr>
        <p:spPr/>
        <p:txBody>
          <a:bodyPr/>
          <a:lstStyle/>
          <a:p>
            <a:pPr lvl="0"/>
            <a:r>
              <a:rPr lang="nl-NL" dirty="0" smtClean="0"/>
              <a:t> </a:t>
            </a:r>
            <a:r>
              <a:rPr lang="nl-NL" dirty="0">
                <a:solidFill>
                  <a:prstClr val="black"/>
                </a:solidFill>
              </a:rPr>
              <a:t>Elektrisch en magnetisch veld | vwo | Samenvatting</a:t>
            </a:r>
            <a:endParaRPr lang="en-US" dirty="0">
              <a:solidFill>
                <a:prstClr val="black"/>
              </a:solidFill>
            </a:endParaRPr>
          </a:p>
          <a:p>
            <a:endParaRPr lang="en-US" dirty="0"/>
          </a:p>
        </p:txBody>
      </p:sp>
      <p:sp>
        <p:nvSpPr>
          <p:cNvPr id="4" name="Footer Placeholder 3"/>
          <p:cNvSpPr>
            <a:spLocks noGrp="1"/>
          </p:cNvSpPr>
          <p:nvPr>
            <p:ph type="ftr" sz="quarter" idx="11"/>
          </p:nvPr>
        </p:nvSpPr>
        <p:spPr>
          <a:xfrm>
            <a:off x="623455" y="218425"/>
            <a:ext cx="971049" cy="565235"/>
          </a:xfrm>
        </p:spPr>
        <p:txBody>
          <a:bodyPr/>
          <a:lstStyle/>
          <a:p>
            <a:pPr algn="r"/>
            <a:r>
              <a:rPr lang="en-US" dirty="0" smtClean="0"/>
              <a:t>12</a:t>
            </a:r>
            <a:endParaRPr lang="en-US" dirty="0"/>
          </a:p>
        </p:txBody>
      </p:sp>
      <p:sp>
        <p:nvSpPr>
          <p:cNvPr id="6" name="Title 5"/>
          <p:cNvSpPr>
            <a:spLocks noGrp="1"/>
          </p:cNvSpPr>
          <p:nvPr>
            <p:ph type="title"/>
          </p:nvPr>
        </p:nvSpPr>
        <p:spPr/>
        <p:txBody>
          <a:bodyPr/>
          <a:lstStyle/>
          <a:p>
            <a:r>
              <a:rPr lang="nl-NL" dirty="0" smtClean="0"/>
              <a:t>Versnellen en afbuigen</a:t>
            </a:r>
            <a:endParaRPr lang="en-US" dirty="0"/>
          </a:p>
        </p:txBody>
      </p:sp>
      <p:pic>
        <p:nvPicPr>
          <p:cNvPr id="8" name="Picture 2"/>
          <p:cNvPicPr>
            <a:picLocks noGrp="1" noChangeAspect="1" noChangeArrowheads="1"/>
          </p:cNvPicPr>
          <p:nvPr>
            <p:ph idx="13"/>
          </p:nvPr>
        </p:nvPicPr>
        <p:blipFill>
          <a:blip r:embed="rId4">
            <a:extLst>
              <a:ext uri="{28A0092B-C50C-407E-A947-70E740481C1C}">
                <a14:useLocalDpi xmlns:a14="http://schemas.microsoft.com/office/drawing/2010/main" val="0"/>
              </a:ext>
            </a:extLst>
          </a:blip>
          <a:stretch>
            <a:fillRect/>
          </a:stretch>
        </p:blipFill>
        <p:spPr bwMode="auto">
          <a:xfrm>
            <a:off x="6571995" y="1100270"/>
            <a:ext cx="2157220" cy="2504185"/>
          </a:xfrm>
          <a:prstGeom prst="rect">
            <a:avLst/>
          </a:prstGeom>
          <a:noFill/>
          <a:ln w="9525">
            <a:noFill/>
            <a:miter lim="800000"/>
            <a:headEnd/>
            <a:tailEnd/>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38153" y="5199561"/>
            <a:ext cx="2614293" cy="138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97947" y="3718701"/>
            <a:ext cx="2599402" cy="1283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hoek 8"/>
          <p:cNvSpPr/>
          <p:nvPr/>
        </p:nvSpPr>
        <p:spPr>
          <a:xfrm>
            <a:off x="5739193" y="3276009"/>
            <a:ext cx="878767"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smtClean="0">
                <a:solidFill>
                  <a:srgbClr val="0070C0"/>
                </a:solidFill>
                <a:latin typeface="Arial" pitchFamily="34" charset="0"/>
                <a:cs typeface="Arial" pitchFamily="34" charset="0"/>
              </a:rPr>
              <a:t>Figuur 12</a:t>
            </a:r>
            <a:endParaRPr lang="nl-NL" sz="1200" b="1" dirty="0">
              <a:solidFill>
                <a:srgbClr val="0070C0"/>
              </a:solidFill>
            </a:endParaRPr>
          </a:p>
        </p:txBody>
      </p:sp>
      <p:sp>
        <p:nvSpPr>
          <p:cNvPr id="10" name="Rechthoek 9"/>
          <p:cNvSpPr/>
          <p:nvPr/>
        </p:nvSpPr>
        <p:spPr>
          <a:xfrm>
            <a:off x="5404979" y="4736388"/>
            <a:ext cx="878767"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smtClean="0">
                <a:solidFill>
                  <a:srgbClr val="0070C0"/>
                </a:solidFill>
                <a:latin typeface="Arial" pitchFamily="34" charset="0"/>
                <a:cs typeface="Arial" pitchFamily="34" charset="0"/>
              </a:rPr>
              <a:t>Figuur 13</a:t>
            </a:r>
            <a:endParaRPr lang="nl-NL" sz="1200" b="1" dirty="0">
              <a:solidFill>
                <a:srgbClr val="0070C0"/>
              </a:solidFill>
            </a:endParaRPr>
          </a:p>
        </p:txBody>
      </p:sp>
      <p:sp>
        <p:nvSpPr>
          <p:cNvPr id="11" name="Rechthoek 10"/>
          <p:cNvSpPr/>
          <p:nvPr/>
        </p:nvSpPr>
        <p:spPr>
          <a:xfrm>
            <a:off x="6338153" y="6426276"/>
            <a:ext cx="878767"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smtClean="0">
                <a:solidFill>
                  <a:srgbClr val="0070C0"/>
                </a:solidFill>
                <a:latin typeface="Arial" pitchFamily="34" charset="0"/>
                <a:cs typeface="Arial" pitchFamily="34" charset="0"/>
              </a:rPr>
              <a:t>Figuur 14</a:t>
            </a:r>
            <a:endParaRPr lang="nl-NL" sz="1200" b="1" dirty="0">
              <a:solidFill>
                <a:srgbClr val="0070C0"/>
              </a:solidFill>
            </a:endParaRPr>
          </a:p>
        </p:txBody>
      </p:sp>
    </p:spTree>
    <p:extLst>
      <p:ext uri="{BB962C8B-B14F-4D97-AF65-F5344CB8AC3E}">
        <p14:creationId xmlns:p14="http://schemas.microsoft.com/office/powerpoint/2010/main" val="785697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31520" y="1008063"/>
                <a:ext cx="8061643" cy="5400000"/>
              </a:xfrm>
            </p:spPr>
            <p:txBody>
              <a:bodyPr/>
              <a:lstStyle/>
              <a:p>
                <a:r>
                  <a:rPr lang="en-US" sz="1800" dirty="0" smtClean="0">
                    <a:solidFill>
                      <a:srgbClr val="548DD4"/>
                    </a:solidFill>
                    <a:latin typeface="Verdana" panose="020B0604030504040204" pitchFamily="34" charset="0"/>
                    <a:ea typeface="Verdana" panose="020B0604030504040204" pitchFamily="34" charset="0"/>
                    <a:cs typeface="Verdana" panose="020B0604030504040204" pitchFamily="34" charset="0"/>
                  </a:rPr>
                  <a:t>Elektrisch veld</a:t>
                </a:r>
              </a:p>
              <a:p>
                <a:r>
                  <a:rPr lang="en-US" sz="1800" b="0" dirty="0" smtClean="0">
                    <a:solidFill>
                      <a:srgbClr val="000000"/>
                    </a:solidFill>
                    <a:latin typeface="Arial "/>
                  </a:rPr>
                  <a:t>Een elektrisch geladen voorwerp heeft een elektrisch veld om zich heen dat de krachtwerking op andere elektrische ladingen visualiseert. </a:t>
                </a:r>
                <a:r>
                  <a:rPr lang="nl-NL" altLang="nl-NL" sz="1800" b="0" dirty="0" smtClean="0">
                    <a:solidFill>
                      <a:srgbClr val="000000"/>
                    </a:solidFill>
                    <a:latin typeface="Arial "/>
                  </a:rPr>
                  <a:t>. </a:t>
                </a:r>
              </a:p>
              <a:p>
                <a:r>
                  <a:rPr lang="nl-NL" altLang="nl-NL" sz="1800" b="0" dirty="0">
                    <a:solidFill>
                      <a:srgbClr val="000000"/>
                    </a:solidFill>
                    <a:latin typeface="Arial "/>
                  </a:rPr>
                  <a:t>De elektrische veldlijnen geven in elk punt van de </a:t>
                </a:r>
                <a:r>
                  <a:rPr lang="nl-NL" altLang="nl-NL" sz="1800" b="0" dirty="0" smtClean="0">
                    <a:solidFill>
                      <a:srgbClr val="000000"/>
                    </a:solidFill>
                    <a:latin typeface="Arial "/>
                  </a:rPr>
                  <a:t/>
                </a:r>
                <a:br>
                  <a:rPr lang="nl-NL" altLang="nl-NL" sz="1800" b="0" dirty="0" smtClean="0">
                    <a:solidFill>
                      <a:srgbClr val="000000"/>
                    </a:solidFill>
                    <a:latin typeface="Arial "/>
                  </a:rPr>
                </a:br>
                <a:r>
                  <a:rPr lang="nl-NL" altLang="nl-NL" sz="1800" b="0" dirty="0" smtClean="0">
                    <a:solidFill>
                      <a:srgbClr val="000000"/>
                    </a:solidFill>
                    <a:latin typeface="Arial "/>
                  </a:rPr>
                  <a:t>ruimte </a:t>
                </a:r>
                <a:r>
                  <a:rPr lang="nl-NL" altLang="nl-NL" sz="1800" b="0" dirty="0">
                    <a:solidFill>
                      <a:srgbClr val="000000"/>
                    </a:solidFill>
                    <a:latin typeface="Arial "/>
                  </a:rPr>
                  <a:t>de richting aan van de kracht op een </a:t>
                </a:r>
                <a:r>
                  <a:rPr lang="nl-NL" altLang="nl-NL" sz="1800" b="0" dirty="0" smtClean="0">
                    <a:solidFill>
                      <a:srgbClr val="000000"/>
                    </a:solidFill>
                    <a:latin typeface="Arial "/>
                  </a:rPr>
                  <a:t/>
                </a:r>
                <a:br>
                  <a:rPr lang="nl-NL" altLang="nl-NL" sz="1800" b="0" dirty="0" smtClean="0">
                    <a:solidFill>
                      <a:srgbClr val="000000"/>
                    </a:solidFill>
                    <a:latin typeface="Arial "/>
                  </a:rPr>
                </a:br>
                <a:r>
                  <a:rPr lang="nl-NL" altLang="nl-NL" sz="1800" b="0" dirty="0" smtClean="0">
                    <a:solidFill>
                      <a:srgbClr val="000000"/>
                    </a:solidFill>
                    <a:latin typeface="Arial "/>
                  </a:rPr>
                  <a:t>positieve </a:t>
                </a:r>
                <a:r>
                  <a:rPr lang="nl-NL" altLang="nl-NL" sz="1800" b="0" dirty="0">
                    <a:solidFill>
                      <a:srgbClr val="000000"/>
                    </a:solidFill>
                    <a:latin typeface="Arial "/>
                  </a:rPr>
                  <a:t>lading in dat </a:t>
                </a:r>
                <a:r>
                  <a:rPr lang="nl-NL" altLang="nl-NL" sz="1800" b="0" dirty="0" smtClean="0">
                    <a:solidFill>
                      <a:srgbClr val="000000"/>
                    </a:solidFill>
                    <a:latin typeface="Arial "/>
                  </a:rPr>
                  <a:t>punt.</a:t>
                </a:r>
                <a:endParaRPr lang="nl-NL" altLang="nl-NL" sz="1800" b="0" dirty="0">
                  <a:solidFill>
                    <a:srgbClr val="000000"/>
                  </a:solidFill>
                  <a:latin typeface="Arial "/>
                </a:endParaRPr>
              </a:p>
              <a:p>
                <a:r>
                  <a:rPr lang="nl-NL" altLang="nl-NL" sz="1800" b="0" dirty="0" smtClean="0">
                    <a:solidFill>
                      <a:srgbClr val="000000"/>
                    </a:solidFill>
                    <a:latin typeface="Arial "/>
                  </a:rPr>
                  <a:t>De </a:t>
                </a:r>
                <a:r>
                  <a:rPr lang="nl-NL" altLang="nl-NL" sz="1800" b="0" dirty="0">
                    <a:solidFill>
                      <a:srgbClr val="000000"/>
                    </a:solidFill>
                    <a:latin typeface="Arial "/>
                  </a:rPr>
                  <a:t>veldlijnendichtheid </a:t>
                </a:r>
                <a:r>
                  <a:rPr lang="nl-NL" altLang="nl-NL" sz="1800" b="0" dirty="0" smtClean="0">
                    <a:solidFill>
                      <a:srgbClr val="000000"/>
                    </a:solidFill>
                    <a:latin typeface="Arial "/>
                  </a:rPr>
                  <a:t> (aantal veldlijnen per mm</a:t>
                </a:r>
                <a:r>
                  <a:rPr lang="nl-NL" altLang="nl-NL" sz="1800" b="0" baseline="30000" dirty="0" smtClean="0">
                    <a:solidFill>
                      <a:srgbClr val="000000"/>
                    </a:solidFill>
                    <a:latin typeface="Arial "/>
                  </a:rPr>
                  <a:t>2</a:t>
                </a:r>
                <a:r>
                  <a:rPr lang="nl-NL" altLang="nl-NL" sz="1800" b="0" dirty="0" smtClean="0">
                    <a:solidFill>
                      <a:srgbClr val="000000"/>
                    </a:solidFill>
                    <a:latin typeface="Arial "/>
                  </a:rPr>
                  <a:t> </a:t>
                </a:r>
                <a:br>
                  <a:rPr lang="nl-NL" altLang="nl-NL" sz="1800" b="0" dirty="0" smtClean="0">
                    <a:solidFill>
                      <a:srgbClr val="000000"/>
                    </a:solidFill>
                    <a:latin typeface="Arial "/>
                  </a:rPr>
                </a:br>
                <a:r>
                  <a:rPr lang="nl-NL" altLang="nl-NL" sz="1800" b="0" dirty="0" smtClean="0">
                    <a:solidFill>
                      <a:srgbClr val="000000"/>
                    </a:solidFill>
                    <a:latin typeface="Arial "/>
                  </a:rPr>
                  <a:t>door een doorsnede loodrecht op de richting van de </a:t>
                </a:r>
                <a:br>
                  <a:rPr lang="nl-NL" altLang="nl-NL" sz="1800" b="0" dirty="0" smtClean="0">
                    <a:solidFill>
                      <a:srgbClr val="000000"/>
                    </a:solidFill>
                    <a:latin typeface="Arial "/>
                  </a:rPr>
                </a:br>
                <a:r>
                  <a:rPr lang="nl-NL" altLang="nl-NL" sz="1800" b="0" dirty="0" smtClean="0">
                    <a:solidFill>
                      <a:srgbClr val="000000"/>
                    </a:solidFill>
                    <a:latin typeface="Arial "/>
                  </a:rPr>
                  <a:t>veldlijnen) geeft aan hoe sterk het elektrische </a:t>
                </a:r>
                <a:r>
                  <a:rPr lang="nl-NL" altLang="nl-NL" sz="1800" b="0" dirty="0">
                    <a:solidFill>
                      <a:srgbClr val="000000"/>
                    </a:solidFill>
                    <a:latin typeface="Arial "/>
                  </a:rPr>
                  <a:t>veld in </a:t>
                </a:r>
                <a:r>
                  <a:rPr lang="nl-NL" altLang="nl-NL" sz="1800" b="0" dirty="0" smtClean="0">
                    <a:solidFill>
                      <a:srgbClr val="000000"/>
                    </a:solidFill>
                    <a:latin typeface="Arial "/>
                  </a:rPr>
                  <a:t>elk punt is.</a:t>
                </a:r>
                <a:endParaRPr lang="nl-BE" altLang="nl-NL" sz="1800" b="0" dirty="0">
                  <a:solidFill>
                    <a:srgbClr val="000000"/>
                  </a:solidFill>
                  <a:latin typeface="Arial "/>
                </a:endParaRPr>
              </a:p>
              <a:p>
                <a:pPr>
                  <a:spcAft>
                    <a:spcPts val="0"/>
                  </a:spcAft>
                </a:pPr>
                <a:r>
                  <a:rPr lang="nl-NL" altLang="nl-NL" sz="1800" b="0" dirty="0" smtClean="0">
                    <a:solidFill>
                      <a:schemeClr val="tx1"/>
                    </a:solidFill>
                    <a:latin typeface="Arial "/>
                  </a:rPr>
                  <a:t>Voor </a:t>
                </a:r>
                <a:r>
                  <a:rPr lang="nl-NL" altLang="nl-NL" sz="1800" b="0" dirty="0">
                    <a:solidFill>
                      <a:schemeClr val="tx1"/>
                    </a:solidFill>
                    <a:latin typeface="Arial "/>
                  </a:rPr>
                  <a:t>de kracht op een geladen deeltje in een elektrisch veld geldt:</a:t>
                </a:r>
              </a:p>
              <a:p>
                <a:pPr>
                  <a:spcAft>
                    <a:spcPts val="0"/>
                  </a:spcAft>
                </a:pPr>
                <a14:m>
                  <m:oMath xmlns:m="http://schemas.openxmlformats.org/officeDocument/2006/math">
                    <m:sSub>
                      <m:sSubPr>
                        <m:ctrlPr>
                          <a:rPr lang="nl-BE" altLang="nl-NL" sz="1800" i="1" smtClean="0">
                            <a:solidFill>
                              <a:srgbClr val="7030A0"/>
                            </a:solidFill>
                            <a:latin typeface="Cambria Math" panose="02040503050406030204" pitchFamily="18" charset="0"/>
                          </a:rPr>
                        </m:ctrlPr>
                      </m:sSubPr>
                      <m:e>
                        <m:acc>
                          <m:accPr>
                            <m:chr m:val="⃗"/>
                            <m:ctrlPr>
                              <a:rPr lang="nl-BE" altLang="nl-NL" sz="1800" i="1">
                                <a:solidFill>
                                  <a:srgbClr val="7030A0"/>
                                </a:solidFill>
                                <a:latin typeface="Cambria Math" panose="02040503050406030204" pitchFamily="18" charset="0"/>
                              </a:rPr>
                            </m:ctrlPr>
                          </m:accPr>
                          <m:e>
                            <m:r>
                              <a:rPr lang="nl-NL" altLang="nl-NL" sz="1800" b="1" i="1">
                                <a:solidFill>
                                  <a:srgbClr val="7030A0"/>
                                </a:solidFill>
                                <a:latin typeface="Cambria Math" panose="02040503050406030204" pitchFamily="18" charset="0"/>
                              </a:rPr>
                              <m:t>𝑭</m:t>
                            </m:r>
                          </m:e>
                        </m:acc>
                      </m:e>
                      <m:sub>
                        <m:r>
                          <a:rPr lang="nl-NL" altLang="nl-NL" sz="1800" b="1" i="0">
                            <a:solidFill>
                              <a:srgbClr val="7030A0"/>
                            </a:solidFill>
                            <a:latin typeface="Cambria Math" panose="02040503050406030204" pitchFamily="18" charset="0"/>
                          </a:rPr>
                          <m:t>𝐞𝐥</m:t>
                        </m:r>
                      </m:sub>
                    </m:sSub>
                    <m:r>
                      <a:rPr lang="nl-NL" altLang="nl-NL" sz="1800" b="1" i="1">
                        <a:solidFill>
                          <a:srgbClr val="7030A0"/>
                        </a:solidFill>
                        <a:latin typeface="Cambria Math" panose="02040503050406030204" pitchFamily="18" charset="0"/>
                      </a:rPr>
                      <m:t>=</m:t>
                    </m:r>
                    <m:r>
                      <a:rPr lang="nl-NL" altLang="nl-NL" sz="1800" b="1" i="1">
                        <a:solidFill>
                          <a:srgbClr val="7030A0"/>
                        </a:solidFill>
                        <a:latin typeface="Cambria Math" panose="02040503050406030204" pitchFamily="18" charset="0"/>
                      </a:rPr>
                      <m:t>𝒒</m:t>
                    </m:r>
                    <m:r>
                      <a:rPr lang="nl-NL" altLang="nl-NL" sz="1800" b="1" i="1">
                        <a:solidFill>
                          <a:srgbClr val="7030A0"/>
                        </a:solidFill>
                        <a:latin typeface="Cambria Math" panose="02040503050406030204" pitchFamily="18" charset="0"/>
                        <a:ea typeface="Cambria Math"/>
                      </a:rPr>
                      <m:t>∙</m:t>
                    </m:r>
                    <m:acc>
                      <m:accPr>
                        <m:chr m:val="⃗"/>
                        <m:ctrlPr>
                          <a:rPr lang="nl-NL" altLang="nl-NL" sz="1800" i="1">
                            <a:solidFill>
                              <a:srgbClr val="7030A0"/>
                            </a:solidFill>
                            <a:latin typeface="Cambria Math" panose="02040503050406030204" pitchFamily="18" charset="0"/>
                            <a:ea typeface="Cambria Math"/>
                          </a:rPr>
                        </m:ctrlPr>
                      </m:accPr>
                      <m:e>
                        <m:r>
                          <a:rPr lang="nl-NL" altLang="nl-NL" sz="1800" b="1" i="1">
                            <a:solidFill>
                              <a:srgbClr val="7030A0"/>
                            </a:solidFill>
                            <a:latin typeface="Cambria Math" panose="02040503050406030204" pitchFamily="18" charset="0"/>
                            <a:ea typeface="Cambria Math"/>
                          </a:rPr>
                          <m:t>𝑬</m:t>
                        </m:r>
                      </m:e>
                    </m:acc>
                  </m:oMath>
                </a14:m>
                <a:r>
                  <a:rPr lang="nl-NL" altLang="nl-NL" sz="1800" b="0" dirty="0" smtClean="0">
                    <a:solidFill>
                      <a:schemeClr val="tx1"/>
                    </a:solidFill>
                    <a:latin typeface="Arial "/>
                    <a:ea typeface="Cambria Math"/>
                  </a:rPr>
                  <a:t>.</a:t>
                </a:r>
                <a:endParaRPr lang="nl-NL" altLang="nl-NL" sz="1800" b="0" dirty="0">
                  <a:solidFill>
                    <a:schemeClr val="tx1"/>
                  </a:solidFill>
                  <a:latin typeface="Arial "/>
                  <a:ea typeface="Cambria Math"/>
                </a:endParaRPr>
              </a:p>
              <a:p>
                <a:pPr>
                  <a:spcAft>
                    <a:spcPts val="0"/>
                  </a:spcAft>
                </a:pPr>
                <a:r>
                  <a:rPr lang="nl-NL" altLang="nl-NL" sz="1800" b="0" dirty="0">
                    <a:solidFill>
                      <a:schemeClr val="tx1"/>
                    </a:solidFill>
                    <a:latin typeface="Arial "/>
                  </a:rPr>
                  <a:t>Hierin </a:t>
                </a:r>
                <a:r>
                  <a:rPr lang="nl-NL" altLang="nl-NL" sz="1800" b="0" dirty="0" smtClean="0">
                    <a:solidFill>
                      <a:schemeClr val="tx1"/>
                    </a:solidFill>
                    <a:latin typeface="Arial "/>
                  </a:rPr>
                  <a:t>is </a:t>
                </a:r>
                <a14:m>
                  <m:oMath xmlns:m="http://schemas.openxmlformats.org/officeDocument/2006/math">
                    <m:r>
                      <a:rPr lang="nl-NL" altLang="nl-NL" sz="2000" b="0" i="1" dirty="0" smtClean="0">
                        <a:solidFill>
                          <a:schemeClr val="tx1"/>
                        </a:solidFill>
                        <a:latin typeface="Cambria Math" panose="02040503050406030204" pitchFamily="18" charset="0"/>
                      </a:rPr>
                      <m:t>𝐸</m:t>
                    </m:r>
                  </m:oMath>
                </a14:m>
                <a:r>
                  <a:rPr lang="nl-NL" altLang="nl-NL" sz="1800" b="0" dirty="0" smtClean="0">
                    <a:solidFill>
                      <a:schemeClr val="tx1"/>
                    </a:solidFill>
                    <a:latin typeface="Arial "/>
                  </a:rPr>
                  <a:t> </a:t>
                </a:r>
                <a:r>
                  <a:rPr lang="nl-NL" altLang="nl-NL" sz="1800" b="0" dirty="0">
                    <a:solidFill>
                      <a:schemeClr val="tx1"/>
                    </a:solidFill>
                    <a:latin typeface="Arial "/>
                  </a:rPr>
                  <a:t>de elektrische veldsterkte (in N/C), </a:t>
                </a:r>
                <a14:m>
                  <m:oMath xmlns:m="http://schemas.openxmlformats.org/officeDocument/2006/math">
                    <m:sSub>
                      <m:sSubPr>
                        <m:ctrlPr>
                          <a:rPr lang="nl-NL" altLang="nl-NL" sz="2000" b="0" i="1" dirty="0" smtClean="0">
                            <a:solidFill>
                              <a:schemeClr val="tx1"/>
                            </a:solidFill>
                            <a:latin typeface="Cambria Math" panose="02040503050406030204" pitchFamily="18" charset="0"/>
                          </a:rPr>
                        </m:ctrlPr>
                      </m:sSubPr>
                      <m:e>
                        <m:r>
                          <a:rPr lang="nl-NL" altLang="nl-NL" sz="2000" b="0" i="1" dirty="0">
                            <a:solidFill>
                              <a:schemeClr val="tx1"/>
                            </a:solidFill>
                            <a:latin typeface="Cambria Math" panose="02040503050406030204" pitchFamily="18" charset="0"/>
                          </a:rPr>
                          <m:t>𝐹</m:t>
                        </m:r>
                      </m:e>
                      <m:sub>
                        <m:r>
                          <m:rPr>
                            <m:sty m:val="p"/>
                          </m:rPr>
                          <a:rPr lang="nl-NL" altLang="nl-NL" sz="2000" b="0" i="0" baseline="-25000" dirty="0">
                            <a:solidFill>
                              <a:schemeClr val="tx1"/>
                            </a:solidFill>
                            <a:latin typeface="Cambria Math" panose="02040503050406030204" pitchFamily="18" charset="0"/>
                          </a:rPr>
                          <m:t>el</m:t>
                        </m:r>
                      </m:sub>
                    </m:sSub>
                  </m:oMath>
                </a14:m>
                <a:r>
                  <a:rPr lang="nl-NL" altLang="nl-NL" sz="1800" b="0" dirty="0" smtClean="0">
                    <a:solidFill>
                      <a:schemeClr val="tx1"/>
                    </a:solidFill>
                    <a:latin typeface="Arial "/>
                  </a:rPr>
                  <a:t> de </a:t>
                </a:r>
                <a:r>
                  <a:rPr lang="nl-NL" altLang="nl-NL" sz="1800" b="0" dirty="0">
                    <a:solidFill>
                      <a:schemeClr val="tx1"/>
                    </a:solidFill>
                    <a:latin typeface="Arial "/>
                  </a:rPr>
                  <a:t>elektrische kracht (in N) </a:t>
                </a:r>
                <a:r>
                  <a:rPr lang="nl-NL" altLang="nl-NL" sz="1800" b="0" dirty="0" smtClean="0">
                    <a:solidFill>
                      <a:schemeClr val="tx1"/>
                    </a:solidFill>
                    <a:latin typeface="Arial "/>
                  </a:rPr>
                  <a:t/>
                </a:r>
                <a:br>
                  <a:rPr lang="nl-NL" altLang="nl-NL" sz="1800" b="0" dirty="0" smtClean="0">
                    <a:solidFill>
                      <a:schemeClr val="tx1"/>
                    </a:solidFill>
                    <a:latin typeface="Arial "/>
                  </a:rPr>
                </a:br>
                <a:r>
                  <a:rPr lang="nl-NL" altLang="nl-NL" sz="1800" b="0" dirty="0" smtClean="0">
                    <a:solidFill>
                      <a:schemeClr val="tx1"/>
                    </a:solidFill>
                    <a:latin typeface="Arial "/>
                  </a:rPr>
                  <a:t>en </a:t>
                </a:r>
                <a14:m>
                  <m:oMath xmlns:m="http://schemas.openxmlformats.org/officeDocument/2006/math">
                    <m:r>
                      <a:rPr lang="nl-NL" altLang="nl-NL" sz="2000" b="0" i="1" dirty="0" smtClean="0">
                        <a:solidFill>
                          <a:schemeClr val="tx1"/>
                        </a:solidFill>
                        <a:latin typeface="Cambria Math" panose="02040503050406030204" pitchFamily="18" charset="0"/>
                      </a:rPr>
                      <m:t>𝑞</m:t>
                    </m:r>
                  </m:oMath>
                </a14:m>
                <a:r>
                  <a:rPr lang="nl-NL" altLang="nl-NL" sz="1800" b="0" i="1" dirty="0">
                    <a:solidFill>
                      <a:schemeClr val="tx1"/>
                    </a:solidFill>
                    <a:latin typeface="Arial "/>
                  </a:rPr>
                  <a:t> </a:t>
                </a:r>
                <a:r>
                  <a:rPr lang="nl-NL" altLang="nl-NL" sz="1800" b="0" dirty="0">
                    <a:solidFill>
                      <a:schemeClr val="tx1"/>
                    </a:solidFill>
                    <a:latin typeface="Arial "/>
                  </a:rPr>
                  <a:t>de lading (in C) van dat </a:t>
                </a:r>
                <a:r>
                  <a:rPr lang="nl-NL" altLang="nl-NL" sz="1800" b="0" dirty="0" smtClean="0">
                    <a:solidFill>
                      <a:schemeClr val="tx1"/>
                    </a:solidFill>
                    <a:latin typeface="Arial "/>
                  </a:rPr>
                  <a:t>deeltje.</a:t>
                </a:r>
                <a:endParaRPr lang="nl-BE" altLang="nl-NL" sz="1800" b="0" dirty="0">
                  <a:solidFill>
                    <a:schemeClr val="tx1"/>
                  </a:solidFill>
                  <a:latin typeface="Arial "/>
                </a:endParaRPr>
              </a:p>
              <a:p>
                <a:endParaRPr lang="nl-BE" altLang="nl-NL" dirty="0">
                  <a:solidFill>
                    <a:schemeClr val="tx1"/>
                  </a:solidFill>
                </a:endParaRPr>
              </a:p>
              <a:p>
                <a:endParaRPr lang="nl-BE" altLang="nl-NL"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31520" y="1008063"/>
                <a:ext cx="8061643" cy="5400000"/>
              </a:xfrm>
              <a:blipFill rotWithShape="0">
                <a:blip r:embed="rId2"/>
                <a:stretch>
                  <a:fillRect l="-1740" t="-1016" r="-1362"/>
                </a:stretch>
              </a:blipFill>
            </p:spPr>
            <p:txBody>
              <a:bodyPr/>
              <a:lstStyle/>
              <a:p>
                <a:r>
                  <a:rPr lang="nl-NL">
                    <a:noFill/>
                  </a:rPr>
                  <a:t> </a:t>
                </a:r>
              </a:p>
            </p:txBody>
          </p:sp>
        </mc:Fallback>
      </mc:AlternateContent>
      <p:sp>
        <p:nvSpPr>
          <p:cNvPr id="3" name="Text Placeholder 2"/>
          <p:cNvSpPr>
            <a:spLocks noGrp="1"/>
          </p:cNvSpPr>
          <p:nvPr>
            <p:ph type="body" sz="half" idx="2"/>
          </p:nvPr>
        </p:nvSpPr>
        <p:spPr/>
        <p:txBody>
          <a:bodyPr/>
          <a:lstStyle/>
          <a:p>
            <a:r>
              <a:rPr lang="nl-NL" dirty="0" smtClean="0"/>
              <a:t> Elektrisch en magnetisch veld | vwo | Samenvatting</a:t>
            </a:r>
            <a:endParaRPr lang="en-US" dirty="0"/>
          </a:p>
        </p:txBody>
      </p:sp>
      <p:sp>
        <p:nvSpPr>
          <p:cNvPr id="4" name="Footer Placeholder 3"/>
          <p:cNvSpPr>
            <a:spLocks noGrp="1"/>
          </p:cNvSpPr>
          <p:nvPr>
            <p:ph type="ftr" sz="quarter" idx="11"/>
          </p:nvPr>
        </p:nvSpPr>
        <p:spPr>
          <a:xfrm>
            <a:off x="623455" y="218425"/>
            <a:ext cx="971049" cy="565235"/>
          </a:xfrm>
        </p:spPr>
        <p:txBody>
          <a:bodyPr/>
          <a:lstStyle/>
          <a:p>
            <a:pPr algn="r"/>
            <a:r>
              <a:rPr lang="en-US" dirty="0" smtClean="0"/>
              <a:t>12</a:t>
            </a:r>
            <a:endParaRPr lang="en-US" dirty="0"/>
          </a:p>
        </p:txBody>
      </p:sp>
      <p:sp>
        <p:nvSpPr>
          <p:cNvPr id="6" name="Title 5"/>
          <p:cNvSpPr>
            <a:spLocks noGrp="1"/>
          </p:cNvSpPr>
          <p:nvPr>
            <p:ph type="title"/>
          </p:nvPr>
        </p:nvSpPr>
        <p:spPr/>
        <p:txBody>
          <a:bodyPr/>
          <a:lstStyle/>
          <a:p>
            <a:r>
              <a:rPr lang="nl-NL" dirty="0" smtClean="0"/>
              <a:t>Versnellen en afbuigen</a:t>
            </a:r>
            <a:endParaRPr lang="en-US" dirty="0"/>
          </a:p>
        </p:txBody>
      </p:sp>
      <p:sp>
        <p:nvSpPr>
          <p:cNvPr id="8" name="Rechthoek 7"/>
          <p:cNvSpPr/>
          <p:nvPr/>
        </p:nvSpPr>
        <p:spPr>
          <a:xfrm>
            <a:off x="8112478" y="4131075"/>
            <a:ext cx="793807"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smtClean="0">
                <a:solidFill>
                  <a:srgbClr val="0070C0"/>
                </a:solidFill>
                <a:latin typeface="Arial" pitchFamily="34" charset="0"/>
                <a:cs typeface="Arial" pitchFamily="34" charset="0"/>
              </a:rPr>
              <a:t>Figuur 1</a:t>
            </a:r>
            <a:endParaRPr lang="nl-NL" sz="1200" b="1" dirty="0">
              <a:solidFill>
                <a:srgbClr val="0070C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1994" y="1956893"/>
            <a:ext cx="2221169" cy="222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365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1520" y="1008063"/>
            <a:ext cx="8061643" cy="5400000"/>
          </a:xfrm>
        </p:spPr>
        <p:txBody>
          <a:bodyPr/>
          <a:lstStyle/>
          <a:p>
            <a:r>
              <a:rPr lang="en-US" sz="1800" dirty="0" smtClean="0">
                <a:solidFill>
                  <a:srgbClr val="548DD4"/>
                </a:solidFill>
                <a:latin typeface="Verdana" panose="020B0604030504040204" pitchFamily="34" charset="0"/>
                <a:ea typeface="Verdana" panose="020B0604030504040204" pitchFamily="34" charset="0"/>
                <a:cs typeface="Verdana" panose="020B0604030504040204" pitchFamily="34" charset="0"/>
              </a:rPr>
              <a:t>Elektrische veld</a:t>
            </a:r>
          </a:p>
          <a:p>
            <a:r>
              <a:rPr lang="nl-BE" altLang="nl-NL" sz="1800" b="0" dirty="0">
                <a:solidFill>
                  <a:schemeClr val="tx1"/>
                </a:solidFill>
                <a:latin typeface="Arial "/>
              </a:rPr>
              <a:t>Bij een radiaal veld zijn </a:t>
            </a:r>
            <a:r>
              <a:rPr lang="nl-BE" altLang="nl-NL" sz="1800" b="0" dirty="0" smtClean="0">
                <a:solidFill>
                  <a:schemeClr val="tx1"/>
                </a:solidFill>
                <a:latin typeface="Arial "/>
              </a:rPr>
              <a:t>de </a:t>
            </a:r>
            <a:r>
              <a:rPr lang="nl-BE" altLang="nl-NL" sz="1800" b="0" dirty="0">
                <a:solidFill>
                  <a:schemeClr val="tx1"/>
                </a:solidFill>
                <a:latin typeface="Arial "/>
              </a:rPr>
              <a:t>veldlijnen </a:t>
            </a:r>
            <a:r>
              <a:rPr lang="nl-BE" altLang="nl-NL" sz="1800" b="0" dirty="0" smtClean="0">
                <a:solidFill>
                  <a:schemeClr val="tx1"/>
                </a:solidFill>
                <a:latin typeface="Arial "/>
              </a:rPr>
              <a:t/>
            </a:r>
            <a:br>
              <a:rPr lang="nl-BE" altLang="nl-NL" sz="1800" b="0" dirty="0" smtClean="0">
                <a:solidFill>
                  <a:schemeClr val="tx1"/>
                </a:solidFill>
                <a:latin typeface="Arial "/>
              </a:rPr>
            </a:br>
            <a:r>
              <a:rPr lang="nl-BE" altLang="nl-NL" sz="1800" b="0" dirty="0" smtClean="0">
                <a:solidFill>
                  <a:schemeClr val="tx1"/>
                </a:solidFill>
                <a:latin typeface="Arial "/>
              </a:rPr>
              <a:t>rechte </a:t>
            </a:r>
            <a:r>
              <a:rPr lang="nl-BE" altLang="nl-NL" sz="1800" b="0" dirty="0">
                <a:solidFill>
                  <a:schemeClr val="tx1"/>
                </a:solidFill>
                <a:latin typeface="Arial "/>
              </a:rPr>
              <a:t>lijnen </a:t>
            </a:r>
            <a:r>
              <a:rPr lang="nl-BE" altLang="nl-NL" sz="1800" b="0" dirty="0" smtClean="0">
                <a:solidFill>
                  <a:schemeClr val="tx1"/>
                </a:solidFill>
                <a:latin typeface="Arial "/>
              </a:rPr>
              <a:t>die </a:t>
            </a:r>
            <a:r>
              <a:rPr lang="nl-BE" altLang="nl-NL" sz="1800" b="0" dirty="0">
                <a:solidFill>
                  <a:schemeClr val="tx1"/>
                </a:solidFill>
                <a:latin typeface="Arial "/>
              </a:rPr>
              <a:t>vanuit één punt komen.</a:t>
            </a:r>
          </a:p>
          <a:p>
            <a:r>
              <a:rPr lang="en-US" sz="1800" b="0" dirty="0" smtClean="0">
                <a:solidFill>
                  <a:srgbClr val="000000"/>
                </a:solidFill>
                <a:latin typeface="Arial "/>
              </a:rPr>
              <a:t>Zijn er meerdere ladingen of geladen voorwerpen, </a:t>
            </a:r>
            <a:br>
              <a:rPr lang="en-US" sz="1800" b="0" dirty="0" smtClean="0">
                <a:solidFill>
                  <a:srgbClr val="000000"/>
                </a:solidFill>
                <a:latin typeface="Arial "/>
              </a:rPr>
            </a:br>
            <a:r>
              <a:rPr lang="en-US" sz="1800" b="0" dirty="0" smtClean="0">
                <a:solidFill>
                  <a:srgbClr val="000000"/>
                </a:solidFill>
                <a:latin typeface="Arial "/>
              </a:rPr>
              <a:t>dan is het elektrisch veld het samengestelde veld </a:t>
            </a:r>
            <a:br>
              <a:rPr lang="en-US" sz="1800" b="0" dirty="0" smtClean="0">
                <a:solidFill>
                  <a:srgbClr val="000000"/>
                </a:solidFill>
                <a:latin typeface="Arial "/>
              </a:rPr>
            </a:br>
            <a:r>
              <a:rPr lang="en-US" sz="1800" b="0" dirty="0" smtClean="0">
                <a:solidFill>
                  <a:srgbClr val="000000"/>
                </a:solidFill>
                <a:latin typeface="Arial "/>
              </a:rPr>
              <a:t>van de afzonderlijke elektrische velden.</a:t>
            </a:r>
          </a:p>
          <a:p>
            <a:r>
              <a:rPr lang="en-US" sz="1800" b="0" dirty="0" smtClean="0">
                <a:solidFill>
                  <a:srgbClr val="000000"/>
                </a:solidFill>
                <a:latin typeface="Arial "/>
              </a:rPr>
              <a:t/>
            </a:r>
            <a:br>
              <a:rPr lang="en-US" sz="1800" b="0" dirty="0" smtClean="0">
                <a:solidFill>
                  <a:srgbClr val="000000"/>
                </a:solidFill>
                <a:latin typeface="Arial "/>
              </a:rPr>
            </a:br>
            <a:r>
              <a:rPr lang="nl-NL" sz="1800" b="0" dirty="0" smtClean="0">
                <a:solidFill>
                  <a:srgbClr val="000000"/>
                </a:solidFill>
                <a:latin typeface="Arial "/>
              </a:rPr>
              <a:t>Is een veldlijn niet recht, dan geeft d</a:t>
            </a:r>
            <a:r>
              <a:rPr lang="nl-NL" altLang="nl-NL" sz="1800" b="0" dirty="0" smtClean="0">
                <a:solidFill>
                  <a:srgbClr val="000000"/>
                </a:solidFill>
                <a:latin typeface="Arial "/>
              </a:rPr>
              <a:t>e </a:t>
            </a:r>
            <a:r>
              <a:rPr lang="nl-NL" altLang="nl-NL" sz="1800" b="0" dirty="0">
                <a:solidFill>
                  <a:srgbClr val="000000"/>
                </a:solidFill>
                <a:latin typeface="Arial "/>
              </a:rPr>
              <a:t>raaklijn aan </a:t>
            </a:r>
            <a:r>
              <a:rPr lang="nl-NL" altLang="nl-NL" sz="1800" b="0" dirty="0" smtClean="0">
                <a:solidFill>
                  <a:srgbClr val="000000"/>
                </a:solidFill>
                <a:latin typeface="Arial "/>
              </a:rPr>
              <a:t/>
            </a:r>
            <a:br>
              <a:rPr lang="nl-NL" altLang="nl-NL" sz="1800" b="0" dirty="0" smtClean="0">
                <a:solidFill>
                  <a:srgbClr val="000000"/>
                </a:solidFill>
                <a:latin typeface="Arial "/>
              </a:rPr>
            </a:br>
            <a:r>
              <a:rPr lang="nl-NL" altLang="nl-NL" sz="1800" b="0" dirty="0" smtClean="0">
                <a:solidFill>
                  <a:srgbClr val="000000"/>
                </a:solidFill>
                <a:latin typeface="Arial "/>
              </a:rPr>
              <a:t>een </a:t>
            </a:r>
            <a:r>
              <a:rPr lang="nl-NL" altLang="nl-NL" sz="1800" b="0" dirty="0">
                <a:solidFill>
                  <a:srgbClr val="000000"/>
                </a:solidFill>
                <a:latin typeface="Arial "/>
              </a:rPr>
              <a:t>veldlijn </a:t>
            </a:r>
            <a:r>
              <a:rPr lang="nl-NL" altLang="nl-NL" sz="1800" b="0" dirty="0" smtClean="0">
                <a:solidFill>
                  <a:srgbClr val="000000"/>
                </a:solidFill>
                <a:latin typeface="Arial "/>
              </a:rPr>
              <a:t>de richting aan van </a:t>
            </a:r>
            <a:r>
              <a:rPr lang="nl-NL" altLang="nl-NL" sz="1800" b="0" dirty="0">
                <a:solidFill>
                  <a:srgbClr val="000000"/>
                </a:solidFill>
                <a:latin typeface="Arial "/>
              </a:rPr>
              <a:t>de </a:t>
            </a:r>
            <a:r>
              <a:rPr lang="nl-NL" altLang="nl-NL" sz="1800" b="0" dirty="0" smtClean="0">
                <a:solidFill>
                  <a:srgbClr val="000000"/>
                </a:solidFill>
                <a:latin typeface="Arial "/>
              </a:rPr>
              <a:t>elektrische </a:t>
            </a:r>
            <a:br>
              <a:rPr lang="nl-NL" altLang="nl-NL" sz="1800" b="0" dirty="0" smtClean="0">
                <a:solidFill>
                  <a:srgbClr val="000000"/>
                </a:solidFill>
                <a:latin typeface="Arial "/>
              </a:rPr>
            </a:br>
            <a:r>
              <a:rPr lang="nl-NL" altLang="nl-NL" sz="1800" b="0" dirty="0" smtClean="0">
                <a:solidFill>
                  <a:srgbClr val="000000"/>
                </a:solidFill>
                <a:latin typeface="Arial "/>
              </a:rPr>
              <a:t>kracht </a:t>
            </a:r>
            <a:r>
              <a:rPr lang="nl-NL" altLang="nl-NL" sz="1800" b="0" dirty="0">
                <a:solidFill>
                  <a:srgbClr val="000000"/>
                </a:solidFill>
                <a:latin typeface="Arial "/>
              </a:rPr>
              <a:t>op </a:t>
            </a:r>
            <a:r>
              <a:rPr lang="nl-NL" altLang="nl-NL" sz="1800" b="0" dirty="0" smtClean="0">
                <a:solidFill>
                  <a:srgbClr val="000000"/>
                </a:solidFill>
                <a:latin typeface="Arial "/>
              </a:rPr>
              <a:t>een positieve lading in dat punt. </a:t>
            </a:r>
            <a:endParaRPr lang="nl-BE" altLang="nl-NL" dirty="0">
              <a:solidFill>
                <a:schemeClr val="tx1"/>
              </a:solidFill>
            </a:endParaRPr>
          </a:p>
          <a:p>
            <a:r>
              <a:rPr lang="nl-BE" altLang="nl-NL" sz="1800" b="0" dirty="0">
                <a:solidFill>
                  <a:schemeClr val="tx1"/>
                </a:solidFill>
                <a:latin typeface="Arial "/>
              </a:rPr>
              <a:t>Bij een homogeen veld zijn de veldlijnen evenwijdig</a:t>
            </a:r>
            <a:r>
              <a:rPr lang="nl-BE" altLang="nl-NL" sz="1800" b="0" dirty="0" smtClean="0">
                <a:solidFill>
                  <a:schemeClr val="tx1"/>
                </a:solidFill>
                <a:latin typeface="Arial "/>
              </a:rPr>
              <a:t>. </a:t>
            </a:r>
            <a:br>
              <a:rPr lang="nl-BE" altLang="nl-NL" sz="1800" b="0" dirty="0" smtClean="0">
                <a:solidFill>
                  <a:schemeClr val="tx1"/>
                </a:solidFill>
                <a:latin typeface="Arial "/>
              </a:rPr>
            </a:br>
            <a:r>
              <a:rPr lang="nl-BE" altLang="nl-NL" sz="1800" b="0" dirty="0" smtClean="0">
                <a:solidFill>
                  <a:schemeClr val="tx1"/>
                </a:solidFill>
                <a:latin typeface="Arial "/>
              </a:rPr>
              <a:t>Het </a:t>
            </a:r>
            <a:r>
              <a:rPr lang="nl-BE" altLang="nl-NL" sz="1800" b="0" dirty="0">
                <a:solidFill>
                  <a:schemeClr val="tx1"/>
                </a:solidFill>
                <a:latin typeface="Arial "/>
              </a:rPr>
              <a:t>veld is dan overal even sterk. </a:t>
            </a:r>
            <a:endParaRPr lang="nl-BE" sz="1800" b="0" dirty="0">
              <a:solidFill>
                <a:schemeClr val="tx1"/>
              </a:solidFill>
              <a:latin typeface="Arial "/>
            </a:endParaRPr>
          </a:p>
          <a:p>
            <a:endParaRPr lang="nl-BE" altLang="nl-NL" dirty="0"/>
          </a:p>
          <a:p>
            <a:endParaRPr lang="en-US" dirty="0"/>
          </a:p>
        </p:txBody>
      </p:sp>
      <p:sp>
        <p:nvSpPr>
          <p:cNvPr id="3" name="Text Placeholder 2"/>
          <p:cNvSpPr>
            <a:spLocks noGrp="1"/>
          </p:cNvSpPr>
          <p:nvPr>
            <p:ph type="body" sz="half" idx="2"/>
          </p:nvPr>
        </p:nvSpPr>
        <p:spPr/>
        <p:txBody>
          <a:bodyPr/>
          <a:lstStyle/>
          <a:p>
            <a:r>
              <a:rPr lang="nl-NL" dirty="0" smtClean="0"/>
              <a:t> Elektrisch en magnetisch veld | vwo | Samenvatting</a:t>
            </a:r>
            <a:endParaRPr lang="en-US" dirty="0"/>
          </a:p>
        </p:txBody>
      </p:sp>
      <p:sp>
        <p:nvSpPr>
          <p:cNvPr id="4" name="Footer Placeholder 3"/>
          <p:cNvSpPr>
            <a:spLocks noGrp="1"/>
          </p:cNvSpPr>
          <p:nvPr>
            <p:ph type="ftr" sz="quarter" idx="11"/>
          </p:nvPr>
        </p:nvSpPr>
        <p:spPr>
          <a:xfrm>
            <a:off x="623455" y="218425"/>
            <a:ext cx="971049" cy="565235"/>
          </a:xfrm>
        </p:spPr>
        <p:txBody>
          <a:bodyPr/>
          <a:lstStyle/>
          <a:p>
            <a:pPr algn="r"/>
            <a:r>
              <a:rPr lang="en-US" dirty="0" smtClean="0"/>
              <a:t>12</a:t>
            </a:r>
            <a:endParaRPr lang="en-US" dirty="0"/>
          </a:p>
        </p:txBody>
      </p:sp>
      <p:sp>
        <p:nvSpPr>
          <p:cNvPr id="6" name="Title 5"/>
          <p:cNvSpPr>
            <a:spLocks noGrp="1"/>
          </p:cNvSpPr>
          <p:nvPr>
            <p:ph type="title"/>
          </p:nvPr>
        </p:nvSpPr>
        <p:spPr/>
        <p:txBody>
          <a:bodyPr/>
          <a:lstStyle/>
          <a:p>
            <a:r>
              <a:rPr lang="nl-NL" dirty="0" smtClean="0"/>
              <a:t>Versnellen en afbuigen</a:t>
            </a:r>
            <a:endParaRPr lang="en-US" dirty="0"/>
          </a:p>
        </p:txBody>
      </p:sp>
      <p:pic>
        <p:nvPicPr>
          <p:cNvPr id="7" name="Picture 13"/>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a:xfrm>
            <a:off x="7044935" y="4005371"/>
            <a:ext cx="986702" cy="2627095"/>
          </a:xfr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8948" y="913065"/>
            <a:ext cx="1400711" cy="139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7"/>
          <p:cNvSpPr/>
          <p:nvPr/>
        </p:nvSpPr>
        <p:spPr>
          <a:xfrm>
            <a:off x="6214063" y="6136679"/>
            <a:ext cx="793807"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smtClean="0">
                <a:solidFill>
                  <a:srgbClr val="0070C0"/>
                </a:solidFill>
                <a:latin typeface="Arial" pitchFamily="34" charset="0"/>
                <a:cs typeface="Arial" pitchFamily="34" charset="0"/>
              </a:rPr>
              <a:t>Figuur </a:t>
            </a:r>
            <a:r>
              <a:rPr lang="nl-NL" sz="1200" b="1" dirty="0">
                <a:solidFill>
                  <a:srgbClr val="0070C0"/>
                </a:solidFill>
                <a:latin typeface="Arial" pitchFamily="34" charset="0"/>
                <a:cs typeface="Arial" pitchFamily="34" charset="0"/>
              </a:rPr>
              <a:t>4</a:t>
            </a:r>
            <a:endParaRPr lang="nl-NL" sz="1200" b="1" dirty="0">
              <a:solidFill>
                <a:srgbClr val="0070C0"/>
              </a:solidFill>
            </a:endParaRPr>
          </a:p>
        </p:txBody>
      </p:sp>
      <p:sp>
        <p:nvSpPr>
          <p:cNvPr id="9" name="Rechthoek 8"/>
          <p:cNvSpPr/>
          <p:nvPr/>
        </p:nvSpPr>
        <p:spPr>
          <a:xfrm>
            <a:off x="6123731" y="1008063"/>
            <a:ext cx="793807"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smtClean="0">
                <a:solidFill>
                  <a:srgbClr val="0070C0"/>
                </a:solidFill>
                <a:latin typeface="Arial" pitchFamily="34" charset="0"/>
                <a:cs typeface="Arial" pitchFamily="34" charset="0"/>
              </a:rPr>
              <a:t>Figuur 2</a:t>
            </a:r>
            <a:endParaRPr lang="nl-NL" sz="1200" b="1" dirty="0">
              <a:solidFill>
                <a:srgbClr val="0070C0"/>
              </a:solidFill>
            </a:endParaRPr>
          </a:p>
        </p:txBody>
      </p:sp>
      <p:sp>
        <p:nvSpPr>
          <p:cNvPr id="10" name="Rechthoek 9"/>
          <p:cNvSpPr/>
          <p:nvPr/>
        </p:nvSpPr>
        <p:spPr>
          <a:xfrm>
            <a:off x="5467546" y="3431064"/>
            <a:ext cx="887347" cy="27699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smtClean="0">
                <a:solidFill>
                  <a:srgbClr val="0070C0"/>
                </a:solidFill>
                <a:latin typeface="Arial" pitchFamily="34" charset="0"/>
                <a:cs typeface="Arial" pitchFamily="34" charset="0"/>
              </a:rPr>
              <a:t>Figuur 3</a:t>
            </a:r>
            <a:endParaRPr lang="nl-NL" sz="1200" b="1" dirty="0">
              <a:solidFill>
                <a:srgbClr val="0070C0"/>
              </a:solidFill>
            </a:endParaRPr>
          </a:p>
        </p:txBody>
      </p:sp>
      <p:pic>
        <p:nvPicPr>
          <p:cNvPr id="17" name="Afbeelding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4063" y="1763512"/>
            <a:ext cx="2696504" cy="2083050"/>
          </a:xfrm>
          <a:prstGeom prst="rect">
            <a:avLst/>
          </a:prstGeom>
        </p:spPr>
      </p:pic>
    </p:spTree>
    <p:extLst>
      <p:ext uri="{BB962C8B-B14F-4D97-AF65-F5344CB8AC3E}">
        <p14:creationId xmlns:p14="http://schemas.microsoft.com/office/powerpoint/2010/main" val="1376296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60396" y="1008063"/>
                <a:ext cx="7777212" cy="5400000"/>
              </a:xfrm>
            </p:spPr>
            <p:txBody>
              <a:bodyPr/>
              <a:lstStyle/>
              <a:p>
                <a:r>
                  <a:rPr lang="en-US" sz="1800" dirty="0" smtClean="0">
                    <a:solidFill>
                      <a:srgbClr val="548DD4"/>
                    </a:solidFill>
                    <a:latin typeface="Verdana" panose="020B0604030504040204" pitchFamily="34" charset="0"/>
                    <a:ea typeface="Verdana" panose="020B0604030504040204" pitchFamily="34" charset="0"/>
                    <a:cs typeface="Verdana" panose="020B0604030504040204" pitchFamily="34" charset="0"/>
                  </a:rPr>
                  <a:t>Elektrische kracht</a:t>
                </a:r>
              </a:p>
              <a:p>
                <a:r>
                  <a:rPr lang="en-US" sz="1800" b="0" dirty="0" smtClean="0">
                    <a:solidFill>
                      <a:schemeClr val="tx1"/>
                    </a:solidFill>
                  </a:rPr>
                  <a:t>Elektrische ladingen kunnen elkaar afstoten of aantrekken.                                          </a:t>
                </a:r>
                <a:r>
                  <a:rPr lang="nl-NL" altLang="nl-NL" sz="1800" b="0" dirty="0" smtClean="0">
                    <a:solidFill>
                      <a:schemeClr val="tx1"/>
                    </a:solidFill>
                  </a:rPr>
                  <a:t>De </a:t>
                </a:r>
                <a:r>
                  <a:rPr lang="nl-NL" altLang="nl-NL" sz="1800" b="0" dirty="0">
                    <a:solidFill>
                      <a:schemeClr val="tx1"/>
                    </a:solidFill>
                  </a:rPr>
                  <a:t>grootte van de elektrische kracht tussen </a:t>
                </a:r>
                <a:r>
                  <a:rPr lang="nl-NL" altLang="nl-NL" sz="1800" b="0" dirty="0" smtClean="0">
                    <a:solidFill>
                      <a:schemeClr val="tx1"/>
                    </a:solidFill>
                  </a:rPr>
                  <a:t>twee </a:t>
                </a:r>
                <a:r>
                  <a:rPr lang="nl-NL" altLang="nl-NL" sz="1800" b="0" dirty="0">
                    <a:solidFill>
                      <a:schemeClr val="tx1"/>
                    </a:solidFill>
                  </a:rPr>
                  <a:t>ladingen hangt af </a:t>
                </a:r>
                <a:r>
                  <a:rPr lang="nl-NL" altLang="nl-NL" sz="1800" b="0" dirty="0" smtClean="0">
                    <a:solidFill>
                      <a:schemeClr val="tx1"/>
                    </a:solidFill>
                  </a:rPr>
                  <a:t>van</a:t>
                </a:r>
                <a:r>
                  <a:rPr lang="nl-NL" altLang="nl-NL" sz="1800" b="0" dirty="0">
                    <a:solidFill>
                      <a:schemeClr val="tx1"/>
                    </a:solidFill>
                  </a:rPr>
                  <a:t> de grootte van de </a:t>
                </a:r>
                <a:r>
                  <a:rPr lang="nl-NL" altLang="nl-NL" sz="1800" b="0" dirty="0" smtClean="0">
                    <a:solidFill>
                      <a:schemeClr val="tx1"/>
                    </a:solidFill>
                  </a:rPr>
                  <a:t>ladingen en hun </a:t>
                </a:r>
                <a:r>
                  <a:rPr lang="nl-NL" altLang="nl-NL" sz="1800" b="0" dirty="0">
                    <a:solidFill>
                      <a:schemeClr val="tx1"/>
                    </a:solidFill>
                  </a:rPr>
                  <a:t>onderlinge </a:t>
                </a:r>
                <a:r>
                  <a:rPr lang="nl-NL" altLang="nl-NL" sz="1800" b="0" dirty="0" smtClean="0">
                    <a:solidFill>
                      <a:schemeClr val="tx1"/>
                    </a:solidFill>
                  </a:rPr>
                  <a:t>afstand.</a:t>
                </a:r>
              </a:p>
              <a:p>
                <a:pPr>
                  <a:spcAft>
                    <a:spcPts val="0"/>
                  </a:spcAft>
                </a:pPr>
                <a:r>
                  <a:rPr lang="nl-NL" altLang="nl-NL" sz="1800" b="0" dirty="0" smtClean="0">
                    <a:solidFill>
                      <a:schemeClr val="tx1"/>
                    </a:solidFill>
                    <a:latin typeface="+mj-lt"/>
                  </a:rPr>
                  <a:t>Voor de kracht tussen twee (punt)ladingen geldt de wet van Coulomb:</a:t>
                </a:r>
              </a:p>
              <a:p>
                <a:pPr>
                  <a:spcAft>
                    <a:spcPts val="0"/>
                  </a:spcAft>
                </a:pPr>
                <a14:m>
                  <m:oMath xmlns:m="http://schemas.openxmlformats.org/officeDocument/2006/math">
                    <m:sSub>
                      <m:sSubPr>
                        <m:ctrlPr>
                          <a:rPr lang="nl-BE" altLang="nl-NL" sz="2000" i="1" smtClean="0">
                            <a:solidFill>
                              <a:srgbClr val="7030A0"/>
                            </a:solidFill>
                            <a:latin typeface="Cambria Math" panose="02040503050406030204" pitchFamily="18" charset="0"/>
                          </a:rPr>
                        </m:ctrlPr>
                      </m:sSubPr>
                      <m:e>
                        <m:r>
                          <a:rPr lang="nl-NL" altLang="nl-NL" sz="2000" b="1" i="1" smtClean="0">
                            <a:solidFill>
                              <a:srgbClr val="7030A0"/>
                            </a:solidFill>
                            <a:latin typeface="Cambria Math" panose="02040503050406030204" pitchFamily="18" charset="0"/>
                          </a:rPr>
                          <m:t>𝑭</m:t>
                        </m:r>
                      </m:e>
                      <m:sub>
                        <m:r>
                          <a:rPr lang="nl-NL" altLang="nl-NL" sz="2000" b="1" i="0" smtClean="0">
                            <a:solidFill>
                              <a:srgbClr val="7030A0"/>
                            </a:solidFill>
                            <a:latin typeface="Cambria Math" panose="02040503050406030204" pitchFamily="18" charset="0"/>
                          </a:rPr>
                          <m:t>𝐞𝐥</m:t>
                        </m:r>
                      </m:sub>
                    </m:sSub>
                    <m:r>
                      <a:rPr lang="nl-NL" altLang="nl-NL" sz="2000" b="1" i="1" smtClean="0">
                        <a:solidFill>
                          <a:srgbClr val="7030A0"/>
                        </a:solidFill>
                        <a:latin typeface="Cambria Math" panose="02040503050406030204" pitchFamily="18" charset="0"/>
                      </a:rPr>
                      <m:t>=</m:t>
                    </m:r>
                    <m:r>
                      <a:rPr lang="nl-NL" altLang="nl-NL" sz="2000" b="1" i="1" smtClean="0">
                        <a:solidFill>
                          <a:srgbClr val="7030A0"/>
                        </a:solidFill>
                        <a:latin typeface="Cambria Math" panose="02040503050406030204" pitchFamily="18" charset="0"/>
                      </a:rPr>
                      <m:t>𝒇</m:t>
                    </m:r>
                    <m:r>
                      <a:rPr lang="nl-NL" altLang="nl-NL" sz="2000" b="1" i="1" smtClean="0">
                        <a:solidFill>
                          <a:srgbClr val="7030A0"/>
                        </a:solidFill>
                        <a:latin typeface="Cambria Math" panose="02040503050406030204" pitchFamily="18" charset="0"/>
                        <a:ea typeface="Cambria Math"/>
                      </a:rPr>
                      <m:t>∙</m:t>
                    </m:r>
                    <m:f>
                      <m:fPr>
                        <m:ctrlPr>
                          <a:rPr lang="nl-NL" altLang="nl-NL" sz="2000" i="1" smtClean="0">
                            <a:solidFill>
                              <a:srgbClr val="7030A0"/>
                            </a:solidFill>
                            <a:latin typeface="Cambria Math" panose="02040503050406030204" pitchFamily="18" charset="0"/>
                            <a:ea typeface="Cambria Math"/>
                          </a:rPr>
                        </m:ctrlPr>
                      </m:fPr>
                      <m:num>
                        <m:sSub>
                          <m:sSubPr>
                            <m:ctrlPr>
                              <a:rPr lang="nl-NL" altLang="nl-NL" sz="2000" i="1" smtClean="0">
                                <a:solidFill>
                                  <a:srgbClr val="7030A0"/>
                                </a:solidFill>
                                <a:latin typeface="Cambria Math" panose="02040503050406030204" pitchFamily="18" charset="0"/>
                                <a:ea typeface="Cambria Math"/>
                              </a:rPr>
                            </m:ctrlPr>
                          </m:sSubPr>
                          <m:e>
                            <m:r>
                              <a:rPr lang="nl-NL" altLang="nl-NL" sz="2000" b="1" i="1" smtClean="0">
                                <a:solidFill>
                                  <a:srgbClr val="7030A0"/>
                                </a:solidFill>
                                <a:latin typeface="Cambria Math" panose="02040503050406030204" pitchFamily="18" charset="0"/>
                                <a:ea typeface="Cambria Math"/>
                              </a:rPr>
                              <m:t>𝑸</m:t>
                            </m:r>
                          </m:e>
                          <m:sub>
                            <m:r>
                              <a:rPr lang="nl-NL" altLang="nl-NL" sz="2000" b="1" i="1" smtClean="0">
                                <a:solidFill>
                                  <a:srgbClr val="7030A0"/>
                                </a:solidFill>
                                <a:latin typeface="Cambria Math" panose="02040503050406030204" pitchFamily="18" charset="0"/>
                                <a:ea typeface="Cambria Math"/>
                              </a:rPr>
                              <m:t>𝟏</m:t>
                            </m:r>
                          </m:sub>
                        </m:sSub>
                        <m:r>
                          <a:rPr lang="nl-NL" altLang="nl-NL" sz="2000" b="1" i="1" smtClean="0">
                            <a:solidFill>
                              <a:srgbClr val="7030A0"/>
                            </a:solidFill>
                            <a:latin typeface="Cambria Math" panose="02040503050406030204" pitchFamily="18" charset="0"/>
                            <a:ea typeface="Cambria Math"/>
                          </a:rPr>
                          <m:t>∙</m:t>
                        </m:r>
                        <m:sSub>
                          <m:sSubPr>
                            <m:ctrlPr>
                              <a:rPr lang="nl-NL" altLang="nl-NL" sz="2000" i="1">
                                <a:solidFill>
                                  <a:srgbClr val="7030A0"/>
                                </a:solidFill>
                                <a:latin typeface="Cambria Math" panose="02040503050406030204" pitchFamily="18" charset="0"/>
                                <a:ea typeface="Cambria Math"/>
                              </a:rPr>
                            </m:ctrlPr>
                          </m:sSubPr>
                          <m:e>
                            <m:r>
                              <a:rPr lang="nl-NL" altLang="nl-NL" sz="2000" b="1" i="1">
                                <a:solidFill>
                                  <a:srgbClr val="7030A0"/>
                                </a:solidFill>
                                <a:latin typeface="Cambria Math" panose="02040503050406030204" pitchFamily="18" charset="0"/>
                                <a:ea typeface="Cambria Math"/>
                              </a:rPr>
                              <m:t>𝑸</m:t>
                            </m:r>
                          </m:e>
                          <m:sub>
                            <m:r>
                              <a:rPr lang="nl-NL" altLang="nl-NL" sz="2000" b="1" i="1" smtClean="0">
                                <a:solidFill>
                                  <a:srgbClr val="7030A0"/>
                                </a:solidFill>
                                <a:latin typeface="Cambria Math" panose="02040503050406030204" pitchFamily="18" charset="0"/>
                                <a:ea typeface="Cambria Math"/>
                              </a:rPr>
                              <m:t>𝟐</m:t>
                            </m:r>
                          </m:sub>
                        </m:sSub>
                      </m:num>
                      <m:den>
                        <m:sSup>
                          <m:sSupPr>
                            <m:ctrlPr>
                              <a:rPr lang="nl-NL" altLang="nl-NL" sz="2000" i="1" smtClean="0">
                                <a:solidFill>
                                  <a:srgbClr val="7030A0"/>
                                </a:solidFill>
                                <a:latin typeface="Cambria Math" panose="02040503050406030204" pitchFamily="18" charset="0"/>
                                <a:ea typeface="Cambria Math"/>
                              </a:rPr>
                            </m:ctrlPr>
                          </m:sSupPr>
                          <m:e>
                            <m:r>
                              <a:rPr lang="nl-NL" altLang="nl-NL" sz="2000" b="1" i="1" smtClean="0">
                                <a:solidFill>
                                  <a:srgbClr val="7030A0"/>
                                </a:solidFill>
                                <a:latin typeface="Cambria Math" panose="02040503050406030204" pitchFamily="18" charset="0"/>
                                <a:ea typeface="Cambria Math"/>
                              </a:rPr>
                              <m:t>𝒓</m:t>
                            </m:r>
                          </m:e>
                          <m:sup>
                            <m:r>
                              <a:rPr lang="nl-NL" altLang="nl-NL" sz="2000" b="1" i="1" smtClean="0">
                                <a:solidFill>
                                  <a:srgbClr val="7030A0"/>
                                </a:solidFill>
                                <a:latin typeface="Cambria Math" panose="02040503050406030204" pitchFamily="18" charset="0"/>
                                <a:ea typeface="Cambria Math"/>
                              </a:rPr>
                              <m:t>𝟐</m:t>
                            </m:r>
                          </m:sup>
                        </m:sSup>
                      </m:den>
                    </m:f>
                  </m:oMath>
                </a14:m>
                <a:r>
                  <a:rPr lang="nl-NL" altLang="nl-NL" sz="1800" b="0" dirty="0" smtClean="0">
                    <a:solidFill>
                      <a:schemeClr val="tx1"/>
                    </a:solidFill>
                    <a:latin typeface="+mj-lt"/>
                    <a:ea typeface="Cambria Math"/>
                  </a:rPr>
                  <a:t>.</a:t>
                </a:r>
              </a:p>
              <a:p>
                <a:pPr>
                  <a:spcAft>
                    <a:spcPts val="0"/>
                  </a:spcAft>
                </a:pPr>
                <a:endParaRPr lang="nl-NL" altLang="nl-NL" sz="1800" b="0" dirty="0" smtClean="0">
                  <a:solidFill>
                    <a:schemeClr val="tx1"/>
                  </a:solidFill>
                  <a:latin typeface="+mj-lt"/>
                </a:endParaRPr>
              </a:p>
              <a:p>
                <a:pPr>
                  <a:spcAft>
                    <a:spcPts val="0"/>
                  </a:spcAft>
                </a:pPr>
                <a:r>
                  <a:rPr lang="nl-NL" altLang="nl-NL" sz="1800" b="0" dirty="0" smtClean="0">
                    <a:solidFill>
                      <a:schemeClr val="tx1"/>
                    </a:solidFill>
                    <a:latin typeface="+mj-lt"/>
                  </a:rPr>
                  <a:t>Hierin </a:t>
                </a:r>
                <a:r>
                  <a:rPr lang="nl-NL" altLang="nl-NL" sz="1800" b="0" dirty="0">
                    <a:solidFill>
                      <a:schemeClr val="tx1"/>
                    </a:solidFill>
                    <a:latin typeface="+mj-lt"/>
                  </a:rPr>
                  <a:t>is</a:t>
                </a:r>
                <a:r>
                  <a:rPr lang="nl-NL" altLang="nl-NL" sz="1800" b="0" dirty="0" smtClean="0">
                    <a:solidFill>
                      <a:schemeClr val="tx1"/>
                    </a:solidFill>
                    <a:latin typeface="+mj-lt"/>
                  </a:rPr>
                  <a:t>: </a:t>
                </a:r>
                <a14:m>
                  <m:oMath xmlns:m="http://schemas.openxmlformats.org/officeDocument/2006/math">
                    <m:sSub>
                      <m:sSubPr>
                        <m:ctrlPr>
                          <a:rPr lang="nl-BE" altLang="nl-NL" sz="2000" b="0" i="1" smtClean="0">
                            <a:solidFill>
                              <a:schemeClr val="tx1"/>
                            </a:solidFill>
                            <a:latin typeface="Cambria Math" panose="02040503050406030204" pitchFamily="18" charset="0"/>
                          </a:rPr>
                        </m:ctrlPr>
                      </m:sSubPr>
                      <m:e>
                        <m:r>
                          <a:rPr lang="nl-NL" altLang="nl-NL" sz="2000" b="0" i="1">
                            <a:solidFill>
                              <a:schemeClr val="tx1"/>
                            </a:solidFill>
                            <a:latin typeface="Cambria Math" panose="02040503050406030204" pitchFamily="18" charset="0"/>
                          </a:rPr>
                          <m:t>𝐹</m:t>
                        </m:r>
                      </m:e>
                      <m:sub>
                        <m:r>
                          <a:rPr lang="nl-NL" altLang="nl-NL" sz="2000" b="0" i="1">
                            <a:solidFill>
                              <a:schemeClr val="tx1"/>
                            </a:solidFill>
                            <a:latin typeface="Cambria Math" panose="02040503050406030204" pitchFamily="18" charset="0"/>
                          </a:rPr>
                          <m:t>𝑒𝑙</m:t>
                        </m:r>
                      </m:sub>
                    </m:sSub>
                  </m:oMath>
                </a14:m>
                <a:r>
                  <a:rPr lang="nl-NL" altLang="nl-NL" sz="1800" b="0" dirty="0" smtClean="0">
                    <a:solidFill>
                      <a:schemeClr val="tx1"/>
                    </a:solidFill>
                    <a:latin typeface="+mj-lt"/>
                  </a:rPr>
                  <a:t> </a:t>
                </a:r>
                <a:r>
                  <a:rPr lang="nl-NL" altLang="nl-NL" sz="1800" b="0" dirty="0">
                    <a:solidFill>
                      <a:schemeClr val="tx1"/>
                    </a:solidFill>
                    <a:latin typeface="+mj-lt"/>
                  </a:rPr>
                  <a:t>de elektrische </a:t>
                </a:r>
                <a:r>
                  <a:rPr lang="nl-NL" altLang="nl-NL" sz="1800" b="0" dirty="0" smtClean="0">
                    <a:solidFill>
                      <a:schemeClr val="tx1"/>
                    </a:solidFill>
                    <a:latin typeface="+mj-lt"/>
                  </a:rPr>
                  <a:t>kracht op elk van beide ladingen </a:t>
                </a:r>
                <a:r>
                  <a:rPr lang="nl-NL" altLang="nl-NL" sz="1800" b="0" dirty="0">
                    <a:solidFill>
                      <a:schemeClr val="tx1"/>
                    </a:solidFill>
                    <a:latin typeface="+mj-lt"/>
                  </a:rPr>
                  <a:t>(in N</a:t>
                </a:r>
                <a:r>
                  <a:rPr lang="nl-NL" altLang="nl-NL" sz="1800" b="0" dirty="0" smtClean="0">
                    <a:solidFill>
                      <a:schemeClr val="tx1"/>
                    </a:solidFill>
                    <a:latin typeface="+mj-lt"/>
                  </a:rPr>
                  <a:t>), </a:t>
                </a:r>
                <a:br>
                  <a:rPr lang="nl-NL" altLang="nl-NL" sz="1800" b="0" dirty="0" smtClean="0">
                    <a:solidFill>
                      <a:schemeClr val="tx1"/>
                    </a:solidFill>
                    <a:latin typeface="+mj-lt"/>
                  </a:rPr>
                </a:br>
                <a14:m>
                  <m:oMath xmlns:m="http://schemas.openxmlformats.org/officeDocument/2006/math">
                    <m:sSub>
                      <m:sSubPr>
                        <m:ctrlPr>
                          <a:rPr lang="nl-NL" altLang="nl-NL" sz="2000" b="0" i="1" smtClean="0">
                            <a:solidFill>
                              <a:schemeClr val="tx1"/>
                            </a:solidFill>
                            <a:latin typeface="Cambria Math" panose="02040503050406030204" pitchFamily="18" charset="0"/>
                            <a:ea typeface="Cambria Math"/>
                          </a:rPr>
                        </m:ctrlPr>
                      </m:sSubPr>
                      <m:e>
                        <m:r>
                          <a:rPr lang="nl-NL" altLang="nl-NL" sz="2000" b="0" i="1">
                            <a:solidFill>
                              <a:schemeClr val="tx1"/>
                            </a:solidFill>
                            <a:latin typeface="Cambria Math" panose="02040503050406030204" pitchFamily="18" charset="0"/>
                            <a:ea typeface="Cambria Math"/>
                          </a:rPr>
                          <m:t>𝑄</m:t>
                        </m:r>
                      </m:e>
                      <m:sub>
                        <m:r>
                          <a:rPr lang="nl-NL" altLang="nl-NL" sz="2000" b="0" i="1">
                            <a:solidFill>
                              <a:schemeClr val="tx1"/>
                            </a:solidFill>
                            <a:latin typeface="Cambria Math" panose="02040503050406030204" pitchFamily="18" charset="0"/>
                            <a:ea typeface="Cambria Math"/>
                          </a:rPr>
                          <m:t>1</m:t>
                        </m:r>
                      </m:sub>
                    </m:sSub>
                  </m:oMath>
                </a14:m>
                <a:r>
                  <a:rPr lang="nl-NL" altLang="nl-NL" sz="1800" b="0" dirty="0" smtClean="0">
                    <a:solidFill>
                      <a:schemeClr val="tx1"/>
                    </a:solidFill>
                    <a:latin typeface="+mj-lt"/>
                  </a:rPr>
                  <a:t> en </a:t>
                </a:r>
                <a14:m>
                  <m:oMath xmlns:m="http://schemas.openxmlformats.org/officeDocument/2006/math">
                    <m:sSub>
                      <m:sSubPr>
                        <m:ctrlPr>
                          <a:rPr lang="nl-NL" altLang="nl-NL" sz="2000" b="0" i="1" smtClean="0">
                            <a:solidFill>
                              <a:schemeClr val="tx1"/>
                            </a:solidFill>
                            <a:latin typeface="Cambria Math" panose="02040503050406030204" pitchFamily="18" charset="0"/>
                            <a:ea typeface="Cambria Math"/>
                          </a:rPr>
                        </m:ctrlPr>
                      </m:sSubPr>
                      <m:e>
                        <m:r>
                          <a:rPr lang="nl-NL" altLang="nl-NL" sz="2000" b="0" i="1">
                            <a:solidFill>
                              <a:schemeClr val="tx1"/>
                            </a:solidFill>
                            <a:latin typeface="Cambria Math" panose="02040503050406030204" pitchFamily="18" charset="0"/>
                            <a:ea typeface="Cambria Math"/>
                          </a:rPr>
                          <m:t>𝑄</m:t>
                        </m:r>
                      </m:e>
                      <m:sub>
                        <m:r>
                          <a:rPr lang="nl-NL" altLang="nl-NL" sz="2000" b="0" i="1">
                            <a:solidFill>
                              <a:schemeClr val="tx1"/>
                            </a:solidFill>
                            <a:latin typeface="Cambria Math" panose="02040503050406030204" pitchFamily="18" charset="0"/>
                            <a:ea typeface="Cambria Math"/>
                          </a:rPr>
                          <m:t>2</m:t>
                        </m:r>
                      </m:sub>
                    </m:sSub>
                  </m:oMath>
                </a14:m>
                <a:r>
                  <a:rPr lang="nl-NL" altLang="nl-NL" sz="1800" b="0" baseline="-25000" dirty="0" smtClean="0">
                    <a:solidFill>
                      <a:schemeClr val="tx1"/>
                    </a:solidFill>
                    <a:latin typeface="+mj-lt"/>
                  </a:rPr>
                  <a:t> </a:t>
                </a:r>
                <a:r>
                  <a:rPr lang="nl-NL" altLang="nl-NL" sz="1800" b="0" dirty="0" smtClean="0">
                    <a:solidFill>
                      <a:schemeClr val="tx1"/>
                    </a:solidFill>
                    <a:latin typeface="+mj-lt"/>
                  </a:rPr>
                  <a:t>zijn de twee puntladingen (in C), </a:t>
                </a:r>
                <a:br>
                  <a:rPr lang="nl-NL" altLang="nl-NL" sz="1800" b="0" dirty="0" smtClean="0">
                    <a:solidFill>
                      <a:schemeClr val="tx1"/>
                    </a:solidFill>
                    <a:latin typeface="+mj-lt"/>
                  </a:rPr>
                </a:br>
                <a14:m>
                  <m:oMath xmlns:m="http://schemas.openxmlformats.org/officeDocument/2006/math">
                    <m:r>
                      <a:rPr lang="nl-NL" altLang="nl-NL" sz="2000" b="0" i="1" smtClean="0">
                        <a:solidFill>
                          <a:schemeClr val="tx1"/>
                        </a:solidFill>
                        <a:latin typeface="Cambria Math" panose="02040503050406030204" pitchFamily="18" charset="0"/>
                        <a:ea typeface="Cambria Math"/>
                      </a:rPr>
                      <m:t>𝑟</m:t>
                    </m:r>
                  </m:oMath>
                </a14:m>
                <a:r>
                  <a:rPr lang="nl-NL" altLang="nl-NL" sz="1800" b="0" i="1" dirty="0" smtClean="0">
                    <a:solidFill>
                      <a:schemeClr val="tx1"/>
                    </a:solidFill>
                    <a:latin typeface="+mj-lt"/>
                  </a:rPr>
                  <a:t> </a:t>
                </a:r>
                <a:r>
                  <a:rPr lang="nl-NL" altLang="nl-NL" sz="1800" b="0" dirty="0" smtClean="0">
                    <a:solidFill>
                      <a:schemeClr val="tx1"/>
                    </a:solidFill>
                    <a:latin typeface="+mj-lt"/>
                  </a:rPr>
                  <a:t>is de onderlinge afstand (in m) en </a:t>
                </a:r>
                <a:br>
                  <a:rPr lang="nl-NL" altLang="nl-NL" sz="1800" b="0" dirty="0" smtClean="0">
                    <a:solidFill>
                      <a:schemeClr val="tx1"/>
                    </a:solidFill>
                    <a:latin typeface="+mj-lt"/>
                  </a:rPr>
                </a:br>
                <a14:m>
                  <m:oMath xmlns:m="http://schemas.openxmlformats.org/officeDocument/2006/math">
                    <m:r>
                      <a:rPr lang="nl-NL" altLang="nl-NL" sz="2000" b="0" i="1" smtClean="0">
                        <a:solidFill>
                          <a:schemeClr val="tx1"/>
                        </a:solidFill>
                        <a:latin typeface="Cambria Math" panose="02040503050406030204" pitchFamily="18" charset="0"/>
                      </a:rPr>
                      <m:t>𝑓</m:t>
                    </m:r>
                  </m:oMath>
                </a14:m>
                <a:r>
                  <a:rPr lang="nl-NL" altLang="nl-NL" sz="1800" b="0" i="1" dirty="0" smtClean="0">
                    <a:solidFill>
                      <a:schemeClr val="tx1"/>
                    </a:solidFill>
                    <a:latin typeface="+mj-lt"/>
                  </a:rPr>
                  <a:t> </a:t>
                </a:r>
                <a:r>
                  <a:rPr lang="nl-NL" altLang="nl-NL" sz="1800" b="0" dirty="0" smtClean="0">
                    <a:solidFill>
                      <a:schemeClr val="tx1"/>
                    </a:solidFill>
                    <a:latin typeface="+mj-lt"/>
                  </a:rPr>
                  <a:t>is een constante  (8,988</a:t>
                </a:r>
                <a:r>
                  <a:rPr lang="nl-NL" altLang="nl-NL" sz="1800" b="0" dirty="0" smtClean="0">
                    <a:solidFill>
                      <a:schemeClr val="tx1"/>
                    </a:solidFill>
                    <a:latin typeface="+mj-lt"/>
                    <a:cs typeface="Times New Roman"/>
                  </a:rPr>
                  <a:t>∙10</a:t>
                </a:r>
                <a:r>
                  <a:rPr lang="nl-NL" altLang="nl-NL" sz="1800" b="0" baseline="30000" dirty="0" smtClean="0">
                    <a:solidFill>
                      <a:schemeClr val="tx1"/>
                    </a:solidFill>
                    <a:latin typeface="+mj-lt"/>
                    <a:cs typeface="Times New Roman"/>
                  </a:rPr>
                  <a:t>9</a:t>
                </a:r>
                <a:r>
                  <a:rPr lang="nl-NL" altLang="nl-NL" sz="1800" b="0" dirty="0" smtClean="0">
                    <a:solidFill>
                      <a:schemeClr val="tx1"/>
                    </a:solidFill>
                    <a:latin typeface="+mj-lt"/>
                    <a:cs typeface="Times New Roman"/>
                  </a:rPr>
                  <a:t> N·m</a:t>
                </a:r>
                <a:r>
                  <a:rPr lang="nl-NL" altLang="nl-NL" sz="1800" b="0" baseline="30000" dirty="0" smtClean="0">
                    <a:solidFill>
                      <a:schemeClr val="tx1"/>
                    </a:solidFill>
                    <a:latin typeface="+mj-lt"/>
                    <a:cs typeface="Times New Roman"/>
                  </a:rPr>
                  <a:t>2</a:t>
                </a:r>
                <a:r>
                  <a:rPr lang="nl-NL" altLang="nl-NL" sz="1800" b="0" dirty="0" smtClean="0">
                    <a:solidFill>
                      <a:schemeClr val="tx1"/>
                    </a:solidFill>
                    <a:latin typeface="+mj-lt"/>
                    <a:cs typeface="Times New Roman"/>
                  </a:rPr>
                  <a:t>·C</a:t>
                </a:r>
                <a:r>
                  <a:rPr lang="nl-NL" altLang="nl-NL" sz="1800" b="0" baseline="30000" dirty="0" smtClean="0">
                    <a:solidFill>
                      <a:schemeClr val="tx1"/>
                    </a:solidFill>
                    <a:latin typeface="+mj-lt"/>
                    <a:cs typeface="Times New Roman"/>
                  </a:rPr>
                  <a:t>-2</a:t>
                </a:r>
                <a:r>
                  <a:rPr lang="nl-NL" altLang="nl-NL" sz="1800" b="0" dirty="0" smtClean="0">
                    <a:solidFill>
                      <a:schemeClr val="tx1"/>
                    </a:solidFill>
                    <a:latin typeface="+mj-lt"/>
                    <a:cs typeface="Times New Roman"/>
                  </a:rPr>
                  <a:t>).</a:t>
                </a:r>
              </a:p>
              <a:p>
                <a:endParaRPr lang="nl-BE" altLang="nl-NL" dirty="0">
                  <a:solidFill>
                    <a:schemeClr val="tx1"/>
                  </a:solidFill>
                </a:endParaRPr>
              </a:p>
              <a:p>
                <a:endParaRPr lang="nl-BE" altLang="nl-NL"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60396" y="1008063"/>
                <a:ext cx="7777212" cy="5400000"/>
              </a:xfrm>
              <a:blipFill rotWithShape="0">
                <a:blip r:embed="rId2"/>
                <a:stretch>
                  <a:fillRect l="-1881" t="-1016" r="-12382"/>
                </a:stretch>
              </a:blipFill>
            </p:spPr>
            <p:txBody>
              <a:bodyPr/>
              <a:lstStyle/>
              <a:p>
                <a:r>
                  <a:rPr lang="nl-NL">
                    <a:noFill/>
                  </a:rPr>
                  <a:t> </a:t>
                </a:r>
              </a:p>
            </p:txBody>
          </p:sp>
        </mc:Fallback>
      </mc:AlternateContent>
      <p:sp>
        <p:nvSpPr>
          <p:cNvPr id="3" name="Text Placeholder 2"/>
          <p:cNvSpPr>
            <a:spLocks noGrp="1"/>
          </p:cNvSpPr>
          <p:nvPr>
            <p:ph type="body" sz="half" idx="2"/>
          </p:nvPr>
        </p:nvSpPr>
        <p:spPr/>
        <p:txBody>
          <a:bodyPr/>
          <a:lstStyle/>
          <a:p>
            <a:pPr lvl="0"/>
            <a:r>
              <a:rPr lang="nl-NL" dirty="0" smtClean="0"/>
              <a:t> </a:t>
            </a:r>
            <a:r>
              <a:rPr lang="nl-NL" dirty="0">
                <a:solidFill>
                  <a:prstClr val="black"/>
                </a:solidFill>
              </a:rPr>
              <a:t>Elektrisch en magnetisch veld | vwo | Samenvatting</a:t>
            </a:r>
            <a:endParaRPr lang="en-US" dirty="0">
              <a:solidFill>
                <a:prstClr val="black"/>
              </a:solidFill>
            </a:endParaRPr>
          </a:p>
          <a:p>
            <a:endParaRPr lang="en-US" dirty="0"/>
          </a:p>
        </p:txBody>
      </p:sp>
      <p:sp>
        <p:nvSpPr>
          <p:cNvPr id="4" name="Footer Placeholder 3"/>
          <p:cNvSpPr>
            <a:spLocks noGrp="1"/>
          </p:cNvSpPr>
          <p:nvPr>
            <p:ph type="ftr" sz="quarter" idx="11"/>
          </p:nvPr>
        </p:nvSpPr>
        <p:spPr>
          <a:xfrm>
            <a:off x="623455" y="218425"/>
            <a:ext cx="971049" cy="565235"/>
          </a:xfrm>
        </p:spPr>
        <p:txBody>
          <a:bodyPr/>
          <a:lstStyle/>
          <a:p>
            <a:pPr algn="r"/>
            <a:r>
              <a:rPr lang="en-US" dirty="0" smtClean="0"/>
              <a:t>12</a:t>
            </a:r>
            <a:endParaRPr lang="en-US" dirty="0"/>
          </a:p>
        </p:txBody>
      </p:sp>
      <p:sp>
        <p:nvSpPr>
          <p:cNvPr id="6" name="Title 5"/>
          <p:cNvSpPr>
            <a:spLocks noGrp="1"/>
          </p:cNvSpPr>
          <p:nvPr>
            <p:ph type="title"/>
          </p:nvPr>
        </p:nvSpPr>
        <p:spPr/>
        <p:txBody>
          <a:bodyPr/>
          <a:lstStyle/>
          <a:p>
            <a:r>
              <a:rPr lang="nl-NL" dirty="0" smtClean="0"/>
              <a:t>Versnellen en afbuigen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64250" y="4583337"/>
            <a:ext cx="2722549" cy="1824726"/>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5498622" y="6127288"/>
            <a:ext cx="793807"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smtClean="0">
                <a:solidFill>
                  <a:srgbClr val="0070C0"/>
                </a:solidFill>
                <a:latin typeface="Arial" pitchFamily="34" charset="0"/>
                <a:cs typeface="Arial" pitchFamily="34" charset="0"/>
              </a:rPr>
              <a:t>Figuur 5</a:t>
            </a:r>
            <a:endParaRPr lang="nl-NL" sz="1200" b="1" dirty="0">
              <a:solidFill>
                <a:srgbClr val="0070C0"/>
              </a:solidFill>
            </a:endParaRPr>
          </a:p>
        </p:txBody>
      </p:sp>
    </p:spTree>
    <p:extLst>
      <p:ext uri="{BB962C8B-B14F-4D97-AF65-F5344CB8AC3E}">
        <p14:creationId xmlns:p14="http://schemas.microsoft.com/office/powerpoint/2010/main" val="446770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9646" y="1008063"/>
            <a:ext cx="7361177" cy="5400000"/>
          </a:xfrm>
        </p:spPr>
        <p:txBody>
          <a:bodyPr/>
          <a:lstStyle/>
          <a:p>
            <a:r>
              <a:rPr lang="en-US" sz="1800" dirty="0" smtClean="0">
                <a:solidFill>
                  <a:srgbClr val="548DD4"/>
                </a:solidFill>
                <a:latin typeface="Verdana" panose="020B0604030504040204" pitchFamily="34" charset="0"/>
                <a:ea typeface="Verdana" panose="020B0604030504040204" pitchFamily="34" charset="0"/>
                <a:cs typeface="Verdana" panose="020B0604030504040204" pitchFamily="34" charset="0"/>
              </a:rPr>
              <a:t>Deeltjes elektrisch versnellen</a:t>
            </a:r>
          </a:p>
          <a:p>
            <a:r>
              <a:rPr lang="nl-NL" altLang="nl-NL" sz="1800" b="0" dirty="0" smtClean="0">
                <a:solidFill>
                  <a:schemeClr val="tx1"/>
                </a:solidFill>
                <a:latin typeface="+mj-lt"/>
              </a:rPr>
              <a:t>In een röntgenbuis worden elektronen versneld. Tussen de kathode (negatief) en de anode (positief) zorgt het elektrisch veld voor een kracht op de elektronen die daardoor versneld worden.   </a:t>
            </a:r>
          </a:p>
          <a:p>
            <a:pPr>
              <a:spcBef>
                <a:spcPct val="50000"/>
              </a:spcBef>
              <a:tabLst>
                <a:tab pos="0" algn="l"/>
              </a:tabLst>
            </a:pPr>
            <a:r>
              <a:rPr lang="nl-NL" altLang="nl-NL" sz="1800" b="0" dirty="0" smtClean="0">
                <a:solidFill>
                  <a:schemeClr val="tx1"/>
                </a:solidFill>
                <a:latin typeface="+mj-lt"/>
              </a:rPr>
              <a:t>Tijdens het versnellen wordt elektrische energie omgezet in kinetische energie. Dat is vergelijkbaar met een vallend voorwerp in een zwaartekrachtsveld. Elektrische energie en zwaarte-energie zijn daarom vormen van potenti</a:t>
            </a:r>
            <a:r>
              <a:rPr lang="nl-NL" altLang="nl-NL" sz="1800" b="0" dirty="0" smtClean="0">
                <a:solidFill>
                  <a:schemeClr val="tx1"/>
                </a:solidFill>
                <a:latin typeface="+mj-lt"/>
                <a:cs typeface="Times New Roman"/>
              </a:rPr>
              <a:t>ë</a:t>
            </a:r>
            <a:r>
              <a:rPr lang="nl-NL" altLang="nl-NL" sz="1800" b="0" dirty="0" smtClean="0">
                <a:solidFill>
                  <a:schemeClr val="tx1"/>
                </a:solidFill>
                <a:latin typeface="+mj-lt"/>
              </a:rPr>
              <a:t>le energie.</a:t>
            </a:r>
          </a:p>
          <a:p>
            <a:endParaRPr lang="nl-BE" altLang="nl-NL" dirty="0">
              <a:solidFill>
                <a:schemeClr val="tx1"/>
              </a:solidFill>
            </a:endParaRPr>
          </a:p>
          <a:p>
            <a:endParaRPr lang="nl-BE" altLang="nl-NL" dirty="0"/>
          </a:p>
          <a:p>
            <a:endParaRPr lang="en-US" dirty="0"/>
          </a:p>
        </p:txBody>
      </p:sp>
      <p:sp>
        <p:nvSpPr>
          <p:cNvPr id="3" name="Text Placeholder 2"/>
          <p:cNvSpPr>
            <a:spLocks noGrp="1"/>
          </p:cNvSpPr>
          <p:nvPr>
            <p:ph type="body" sz="half" idx="2"/>
          </p:nvPr>
        </p:nvSpPr>
        <p:spPr/>
        <p:txBody>
          <a:bodyPr/>
          <a:lstStyle/>
          <a:p>
            <a:pPr lvl="0"/>
            <a:r>
              <a:rPr lang="nl-NL" dirty="0" smtClean="0"/>
              <a:t> </a:t>
            </a:r>
            <a:r>
              <a:rPr lang="nl-NL" dirty="0">
                <a:solidFill>
                  <a:prstClr val="black"/>
                </a:solidFill>
              </a:rPr>
              <a:t>Elektrisch en magnetisch veld | vwo | Samenvatting</a:t>
            </a:r>
            <a:endParaRPr lang="en-US" dirty="0">
              <a:solidFill>
                <a:prstClr val="black"/>
              </a:solidFill>
            </a:endParaRPr>
          </a:p>
          <a:p>
            <a:endParaRPr lang="en-US" dirty="0"/>
          </a:p>
        </p:txBody>
      </p:sp>
      <p:sp>
        <p:nvSpPr>
          <p:cNvPr id="4" name="Footer Placeholder 3"/>
          <p:cNvSpPr>
            <a:spLocks noGrp="1"/>
          </p:cNvSpPr>
          <p:nvPr>
            <p:ph type="ftr" sz="quarter" idx="11"/>
          </p:nvPr>
        </p:nvSpPr>
        <p:spPr>
          <a:xfrm>
            <a:off x="623455" y="218425"/>
            <a:ext cx="971049" cy="565235"/>
          </a:xfrm>
        </p:spPr>
        <p:txBody>
          <a:bodyPr/>
          <a:lstStyle/>
          <a:p>
            <a:pPr algn="r"/>
            <a:r>
              <a:rPr lang="en-US" dirty="0" smtClean="0"/>
              <a:t>12</a:t>
            </a:r>
            <a:endParaRPr lang="en-US" dirty="0"/>
          </a:p>
        </p:txBody>
      </p:sp>
      <p:sp>
        <p:nvSpPr>
          <p:cNvPr id="6" name="Title 5"/>
          <p:cNvSpPr>
            <a:spLocks noGrp="1"/>
          </p:cNvSpPr>
          <p:nvPr>
            <p:ph type="title"/>
          </p:nvPr>
        </p:nvSpPr>
        <p:spPr/>
        <p:txBody>
          <a:bodyPr/>
          <a:lstStyle/>
          <a:p>
            <a:r>
              <a:rPr lang="nl-NL" dirty="0" smtClean="0"/>
              <a:t>Versnellen en afbuigen</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9149" y="4320063"/>
            <a:ext cx="4822170"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hoek 6"/>
          <p:cNvSpPr/>
          <p:nvPr/>
        </p:nvSpPr>
        <p:spPr>
          <a:xfrm>
            <a:off x="6871319" y="6131064"/>
            <a:ext cx="793807"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smtClean="0">
                <a:solidFill>
                  <a:srgbClr val="0070C0"/>
                </a:solidFill>
                <a:latin typeface="Arial" pitchFamily="34" charset="0"/>
                <a:cs typeface="Arial" pitchFamily="34" charset="0"/>
              </a:rPr>
              <a:t>Figuur 6</a:t>
            </a:r>
            <a:endParaRPr lang="nl-NL" sz="1200" b="1" dirty="0">
              <a:solidFill>
                <a:srgbClr val="0070C0"/>
              </a:solidFill>
            </a:endParaRPr>
          </a:p>
        </p:txBody>
      </p:sp>
    </p:spTree>
    <p:extLst>
      <p:ext uri="{BB962C8B-B14F-4D97-AF65-F5344CB8AC3E}">
        <p14:creationId xmlns:p14="http://schemas.microsoft.com/office/powerpoint/2010/main" val="2225967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60395" y="1022187"/>
                <a:ext cx="7779837" cy="5400000"/>
              </a:xfrm>
            </p:spPr>
            <p:txBody>
              <a:bodyPr/>
              <a:lstStyle/>
              <a:p>
                <a:r>
                  <a:rPr lang="en-US" sz="1800" dirty="0" smtClean="0">
                    <a:solidFill>
                      <a:srgbClr val="548DD4"/>
                    </a:solidFill>
                    <a:latin typeface="Verdana" panose="020B0604030504040204" pitchFamily="34" charset="0"/>
                    <a:ea typeface="Verdana" panose="020B0604030504040204" pitchFamily="34" charset="0"/>
                    <a:cs typeface="Verdana" panose="020B0604030504040204" pitchFamily="34" charset="0"/>
                  </a:rPr>
                  <a:t>Deeltjes elektrisch versnellen</a:t>
                </a:r>
              </a:p>
              <a:p>
                <a:r>
                  <a:rPr lang="nl-NL" altLang="nl-NL" sz="1800" b="0" dirty="0">
                    <a:solidFill>
                      <a:schemeClr val="tx1"/>
                    </a:solidFill>
                    <a:latin typeface="+mj-lt"/>
                  </a:rPr>
                  <a:t>Een geladen deeltje in een elektrisch </a:t>
                </a:r>
                <a:r>
                  <a:rPr lang="nl-NL" altLang="nl-NL" sz="1800" b="0" dirty="0" smtClean="0">
                    <a:solidFill>
                      <a:schemeClr val="tx1"/>
                    </a:solidFill>
                    <a:latin typeface="+mj-lt"/>
                  </a:rPr>
                  <a:t>veld </a:t>
                </a:r>
                <a:r>
                  <a:rPr lang="nl-NL" altLang="nl-NL" sz="1800" b="0" dirty="0">
                    <a:solidFill>
                      <a:schemeClr val="tx1"/>
                    </a:solidFill>
                    <a:latin typeface="+mj-lt"/>
                  </a:rPr>
                  <a:t>bevindt zich in een krachtveld en daardoor is er </a:t>
                </a:r>
                <a:r>
                  <a:rPr lang="nl-NL" altLang="nl-NL" sz="1800" b="0" dirty="0" smtClean="0">
                    <a:solidFill>
                      <a:schemeClr val="tx1"/>
                    </a:solidFill>
                    <a:latin typeface="+mj-lt"/>
                  </a:rPr>
                  <a:t>in het </a:t>
                </a:r>
                <a:r>
                  <a:rPr lang="nl-NL" altLang="nl-NL" sz="1800" b="0" dirty="0">
                    <a:solidFill>
                      <a:schemeClr val="tx1"/>
                    </a:solidFill>
                    <a:latin typeface="+mj-lt"/>
                  </a:rPr>
                  <a:t>deeltje energie opgeslagen: </a:t>
                </a:r>
                <a:r>
                  <a:rPr lang="nl-NL" altLang="nl-NL" sz="1800" b="0" dirty="0" smtClean="0">
                    <a:solidFill>
                      <a:schemeClr val="tx1"/>
                    </a:solidFill>
                    <a:latin typeface="+mj-lt"/>
                  </a:rPr>
                  <a:t>elektrische energie. </a:t>
                </a:r>
              </a:p>
              <a:p>
                <a:r>
                  <a:rPr lang="nl-NL" altLang="nl-NL" sz="1800" b="0" dirty="0" smtClean="0">
                    <a:solidFill>
                      <a:schemeClr val="tx1"/>
                    </a:solidFill>
                    <a:latin typeface="+mj-lt"/>
                  </a:rPr>
                  <a:t>Tijdens het versnellen in een elektrisch veld wordt elektrische energie omgezet in kinetische energie. Omgekeerd wordt er kinetische energie omgezet in elektrische energie als een geladen deeltje wordt afgeremd door een elektrisch veld.</a:t>
                </a:r>
              </a:p>
              <a:p>
                <a:pPr>
                  <a:spcBef>
                    <a:spcPct val="50000"/>
                  </a:spcBef>
                </a:pPr>
                <a:r>
                  <a:rPr lang="nl-NL" altLang="nl-NL" sz="1800" b="0" dirty="0" smtClean="0">
                    <a:solidFill>
                      <a:schemeClr val="tx1"/>
                    </a:solidFill>
                    <a:latin typeface="+mj-lt"/>
                  </a:rPr>
                  <a:t>De hoeveelheid energie die tijdens </a:t>
                </a:r>
                <a:br>
                  <a:rPr lang="nl-NL" altLang="nl-NL" sz="1800" b="0" dirty="0" smtClean="0">
                    <a:solidFill>
                      <a:schemeClr val="tx1"/>
                    </a:solidFill>
                    <a:latin typeface="+mj-lt"/>
                  </a:rPr>
                </a:br>
                <a:r>
                  <a:rPr lang="nl-NL" altLang="nl-NL" sz="1800" b="0" dirty="0" smtClean="0">
                    <a:solidFill>
                      <a:schemeClr val="tx1"/>
                    </a:solidFill>
                    <a:latin typeface="+mj-lt"/>
                  </a:rPr>
                  <a:t>het versnellen omgezet wordt, </a:t>
                </a:r>
                <a:br>
                  <a:rPr lang="nl-NL" altLang="nl-NL" sz="1800" b="0" dirty="0" smtClean="0">
                    <a:solidFill>
                      <a:schemeClr val="tx1"/>
                    </a:solidFill>
                    <a:latin typeface="+mj-lt"/>
                  </a:rPr>
                </a:br>
                <a:r>
                  <a:rPr lang="nl-NL" altLang="nl-NL" sz="1800" b="0" dirty="0" smtClean="0">
                    <a:solidFill>
                      <a:schemeClr val="tx1"/>
                    </a:solidFill>
                    <a:latin typeface="+mj-lt"/>
                  </a:rPr>
                  <a:t>hangt af van de lading en de </a:t>
                </a:r>
                <a:br>
                  <a:rPr lang="nl-NL" altLang="nl-NL" sz="1800" b="0" dirty="0" smtClean="0">
                    <a:solidFill>
                      <a:schemeClr val="tx1"/>
                    </a:solidFill>
                    <a:latin typeface="+mj-lt"/>
                  </a:rPr>
                </a:br>
                <a:r>
                  <a:rPr lang="nl-NL" altLang="nl-NL" sz="1800" b="0" dirty="0" smtClean="0">
                    <a:solidFill>
                      <a:schemeClr val="tx1"/>
                    </a:solidFill>
                    <a:latin typeface="+mj-lt"/>
                  </a:rPr>
                  <a:t>versnelspanning:</a:t>
                </a:r>
                <a:r>
                  <a:rPr lang="nl-NL" altLang="nl-NL" sz="1800" b="0" dirty="0">
                    <a:solidFill>
                      <a:schemeClr val="tx1"/>
                    </a:solidFill>
                    <a:latin typeface="+mj-lt"/>
                  </a:rPr>
                  <a:t/>
                </a:r>
                <a:br>
                  <a:rPr lang="nl-NL" altLang="nl-NL" sz="1800" b="0" dirty="0">
                    <a:solidFill>
                      <a:schemeClr val="tx1"/>
                    </a:solidFill>
                    <a:latin typeface="+mj-lt"/>
                  </a:rPr>
                </a:br>
                <a14:m>
                  <m:oMath xmlns:m="http://schemas.openxmlformats.org/officeDocument/2006/math">
                    <m:sSub>
                      <m:sSubPr>
                        <m:ctrlPr>
                          <a:rPr lang="nl-BE" altLang="nl-NL" sz="1800" i="1" smtClean="0">
                            <a:solidFill>
                              <a:srgbClr val="7030A0"/>
                            </a:solidFill>
                            <a:latin typeface="Cambria Math" panose="02040503050406030204" pitchFamily="18" charset="0"/>
                          </a:rPr>
                        </m:ctrlPr>
                      </m:sSubPr>
                      <m:e>
                        <m:r>
                          <a:rPr lang="nl-NL" altLang="nl-NL" sz="1800" b="1" i="0">
                            <a:solidFill>
                              <a:srgbClr val="7030A0"/>
                            </a:solidFill>
                            <a:latin typeface="Cambria Math" panose="02040503050406030204" pitchFamily="18" charset="0"/>
                          </a:rPr>
                          <m:t>𝚫</m:t>
                        </m:r>
                        <m:r>
                          <a:rPr lang="nl-NL" altLang="nl-NL" sz="1800" b="1" i="1" smtClean="0">
                            <a:solidFill>
                              <a:srgbClr val="7030A0"/>
                            </a:solidFill>
                            <a:latin typeface="Cambria Math" panose="02040503050406030204" pitchFamily="18" charset="0"/>
                          </a:rPr>
                          <m:t>𝑬</m:t>
                        </m:r>
                      </m:e>
                      <m:sub>
                        <m:r>
                          <a:rPr lang="nl-NL" altLang="nl-NL" sz="1800" b="1" i="0">
                            <a:solidFill>
                              <a:srgbClr val="7030A0"/>
                            </a:solidFill>
                            <a:latin typeface="Cambria Math" panose="02040503050406030204" pitchFamily="18" charset="0"/>
                          </a:rPr>
                          <m:t>𝐞𝐥</m:t>
                        </m:r>
                      </m:sub>
                    </m:sSub>
                    <m:r>
                      <a:rPr lang="nl-NL" altLang="nl-NL" sz="1800" b="1" i="1">
                        <a:solidFill>
                          <a:srgbClr val="7030A0"/>
                        </a:solidFill>
                        <a:latin typeface="Cambria Math" panose="02040503050406030204" pitchFamily="18" charset="0"/>
                      </a:rPr>
                      <m:t>=</m:t>
                    </m:r>
                    <m:r>
                      <a:rPr lang="nl-NL" altLang="nl-NL" sz="1800" b="1" i="1">
                        <a:solidFill>
                          <a:srgbClr val="7030A0"/>
                        </a:solidFill>
                        <a:latin typeface="Cambria Math" panose="02040503050406030204" pitchFamily="18" charset="0"/>
                      </a:rPr>
                      <m:t>𝒒</m:t>
                    </m:r>
                    <m:r>
                      <a:rPr lang="nl-NL" altLang="nl-NL" sz="1800" b="1" i="1">
                        <a:solidFill>
                          <a:srgbClr val="7030A0"/>
                        </a:solidFill>
                        <a:latin typeface="Cambria Math" panose="02040503050406030204" pitchFamily="18" charset="0"/>
                        <a:ea typeface="Cambria Math"/>
                      </a:rPr>
                      <m:t>∙</m:t>
                    </m:r>
                    <m:sSub>
                      <m:sSubPr>
                        <m:ctrlPr>
                          <a:rPr lang="nl-NL" altLang="nl-NL" sz="1800" i="1" smtClean="0">
                            <a:solidFill>
                              <a:srgbClr val="7030A0"/>
                            </a:solidFill>
                            <a:latin typeface="Cambria Math" panose="02040503050406030204" pitchFamily="18" charset="0"/>
                            <a:ea typeface="Cambria Math"/>
                          </a:rPr>
                        </m:ctrlPr>
                      </m:sSubPr>
                      <m:e>
                        <m:r>
                          <a:rPr lang="nl-NL" altLang="nl-NL" sz="1800" b="1" i="1" smtClean="0">
                            <a:solidFill>
                              <a:srgbClr val="7030A0"/>
                            </a:solidFill>
                            <a:latin typeface="Cambria Math" panose="02040503050406030204" pitchFamily="18" charset="0"/>
                            <a:ea typeface="Cambria Math"/>
                          </a:rPr>
                          <m:t>𝑼</m:t>
                        </m:r>
                      </m:e>
                      <m:sub>
                        <m:r>
                          <a:rPr lang="nl-NL" altLang="nl-NL" sz="1800" b="1" i="0" smtClean="0">
                            <a:solidFill>
                              <a:srgbClr val="7030A0"/>
                            </a:solidFill>
                            <a:latin typeface="Cambria Math" panose="02040503050406030204" pitchFamily="18" charset="0"/>
                            <a:ea typeface="Cambria Math"/>
                          </a:rPr>
                          <m:t>𝐀𝐊</m:t>
                        </m:r>
                      </m:sub>
                    </m:sSub>
                    <m:r>
                      <a:rPr lang="nl-NL" altLang="nl-NL" sz="1800" b="1" i="0" smtClean="0">
                        <a:solidFill>
                          <a:srgbClr val="7030A0"/>
                        </a:solidFill>
                        <a:latin typeface="Cambria Math" panose="02040503050406030204" pitchFamily="18" charset="0"/>
                        <a:ea typeface="Cambria Math"/>
                      </a:rPr>
                      <m:t>   </m:t>
                    </m:r>
                  </m:oMath>
                </a14:m>
                <a:r>
                  <a:rPr lang="nl-NL" altLang="nl-NL" sz="1800" b="0" dirty="0" smtClean="0">
                    <a:solidFill>
                      <a:schemeClr val="tx1"/>
                    </a:solidFill>
                    <a:latin typeface="+mj-lt"/>
                  </a:rPr>
                  <a:t> </a:t>
                </a:r>
                <a:br>
                  <a:rPr lang="nl-NL" altLang="nl-NL" sz="1800" b="0" dirty="0" smtClean="0">
                    <a:solidFill>
                      <a:schemeClr val="tx1"/>
                    </a:solidFill>
                    <a:latin typeface="+mj-lt"/>
                  </a:rPr>
                </a:br>
                <a:r>
                  <a:rPr lang="nl-NL" altLang="nl-NL" sz="1800" b="0" dirty="0" smtClean="0">
                    <a:solidFill>
                      <a:schemeClr val="tx1"/>
                    </a:solidFill>
                    <a:latin typeface="+mj-lt"/>
                  </a:rPr>
                  <a:t>Hierin is </a:t>
                </a:r>
                <a14:m>
                  <m:oMath xmlns:m="http://schemas.openxmlformats.org/officeDocument/2006/math">
                    <m:sSub>
                      <m:sSubPr>
                        <m:ctrlPr>
                          <a:rPr lang="nl-BE" altLang="nl-NL" sz="2000" b="0" i="1" smtClean="0">
                            <a:solidFill>
                              <a:srgbClr val="000000"/>
                            </a:solidFill>
                            <a:latin typeface="Cambria Math" panose="02040503050406030204" pitchFamily="18" charset="0"/>
                          </a:rPr>
                        </m:ctrlPr>
                      </m:sSubPr>
                      <m:e>
                        <m:r>
                          <m:rPr>
                            <m:sty m:val="p"/>
                          </m:rPr>
                          <a:rPr lang="nl-NL" altLang="nl-NL" sz="2000" b="0" i="1">
                            <a:solidFill>
                              <a:srgbClr val="000000"/>
                            </a:solidFill>
                            <a:latin typeface="Cambria Math" panose="02040503050406030204" pitchFamily="18" charset="0"/>
                          </a:rPr>
                          <m:t>Δ</m:t>
                        </m:r>
                        <m:r>
                          <a:rPr lang="nl-NL" altLang="nl-NL" sz="2000" b="0" i="1">
                            <a:solidFill>
                              <a:srgbClr val="000000"/>
                            </a:solidFill>
                            <a:latin typeface="Cambria Math" panose="02040503050406030204" pitchFamily="18" charset="0"/>
                          </a:rPr>
                          <m:t>𝐸</m:t>
                        </m:r>
                      </m:e>
                      <m:sub>
                        <m:r>
                          <a:rPr lang="nl-NL" altLang="nl-NL" sz="2000" b="0" i="1">
                            <a:solidFill>
                              <a:srgbClr val="000000"/>
                            </a:solidFill>
                            <a:latin typeface="Cambria Math" panose="02040503050406030204" pitchFamily="18" charset="0"/>
                          </a:rPr>
                          <m:t>𝑒𝑙</m:t>
                        </m:r>
                      </m:sub>
                    </m:sSub>
                  </m:oMath>
                </a14:m>
                <a:r>
                  <a:rPr lang="nl-NL" altLang="nl-NL" sz="1800" b="0" dirty="0" smtClean="0">
                    <a:solidFill>
                      <a:schemeClr val="tx1"/>
                    </a:solidFill>
                    <a:latin typeface="+mj-lt"/>
                  </a:rPr>
                  <a:t> </a:t>
                </a:r>
                <a:r>
                  <a:rPr lang="nl-NL" altLang="nl-NL" sz="1800" b="0" dirty="0">
                    <a:solidFill>
                      <a:schemeClr val="tx1"/>
                    </a:solidFill>
                    <a:latin typeface="+mj-lt"/>
                  </a:rPr>
                  <a:t>de </a:t>
                </a:r>
                <a:r>
                  <a:rPr lang="nl-NL" altLang="nl-NL" sz="1800" b="0" dirty="0" smtClean="0">
                    <a:solidFill>
                      <a:schemeClr val="tx1"/>
                    </a:solidFill>
                    <a:latin typeface="+mj-lt"/>
                  </a:rPr>
                  <a:t>omgezette elektrische energie (in J), </a:t>
                </a:r>
                <a14:m>
                  <m:oMath xmlns:m="http://schemas.openxmlformats.org/officeDocument/2006/math">
                    <m:r>
                      <a:rPr lang="nl-NL" altLang="nl-NL" sz="2000" b="0" i="1" smtClean="0">
                        <a:solidFill>
                          <a:srgbClr val="000000"/>
                        </a:solidFill>
                        <a:latin typeface="Cambria Math" panose="02040503050406030204" pitchFamily="18" charset="0"/>
                      </a:rPr>
                      <m:t>𝑞</m:t>
                    </m:r>
                  </m:oMath>
                </a14:m>
                <a:r>
                  <a:rPr lang="nl-NL" altLang="nl-NL" sz="1800" b="0" i="1" dirty="0" smtClean="0">
                    <a:solidFill>
                      <a:schemeClr val="tx1"/>
                    </a:solidFill>
                    <a:latin typeface="+mj-lt"/>
                  </a:rPr>
                  <a:t> </a:t>
                </a:r>
                <a:r>
                  <a:rPr lang="nl-NL" altLang="nl-NL" sz="1800" b="0" dirty="0">
                    <a:solidFill>
                      <a:schemeClr val="tx1"/>
                    </a:solidFill>
                    <a:latin typeface="+mj-lt"/>
                  </a:rPr>
                  <a:t>de lading (in C) van dat </a:t>
                </a:r>
                <a:r>
                  <a:rPr lang="nl-NL" altLang="nl-NL" sz="1800" b="0" dirty="0" smtClean="0">
                    <a:solidFill>
                      <a:schemeClr val="tx1"/>
                    </a:solidFill>
                    <a:latin typeface="+mj-lt"/>
                  </a:rPr>
                  <a:t>deeltje en </a:t>
                </a:r>
                <a14:m>
                  <m:oMath xmlns:m="http://schemas.openxmlformats.org/officeDocument/2006/math">
                    <m:sSub>
                      <m:sSubPr>
                        <m:ctrlPr>
                          <a:rPr lang="nl-NL" altLang="nl-NL" sz="2000" b="0" i="1" smtClean="0">
                            <a:solidFill>
                              <a:srgbClr val="000000"/>
                            </a:solidFill>
                            <a:latin typeface="Cambria Math" panose="02040503050406030204" pitchFamily="18" charset="0"/>
                            <a:ea typeface="Cambria Math"/>
                          </a:rPr>
                        </m:ctrlPr>
                      </m:sSubPr>
                      <m:e>
                        <m:r>
                          <a:rPr lang="nl-NL" altLang="nl-NL" sz="2000" b="0" i="1">
                            <a:solidFill>
                              <a:srgbClr val="000000"/>
                            </a:solidFill>
                            <a:latin typeface="Cambria Math" panose="02040503050406030204" pitchFamily="18" charset="0"/>
                            <a:ea typeface="Cambria Math"/>
                          </a:rPr>
                          <m:t>𝑈</m:t>
                        </m:r>
                      </m:e>
                      <m:sub>
                        <m:r>
                          <m:rPr>
                            <m:sty m:val="p"/>
                          </m:rPr>
                          <a:rPr lang="nl-NL" altLang="nl-NL" sz="2000" b="0" i="0">
                            <a:solidFill>
                              <a:srgbClr val="000000"/>
                            </a:solidFill>
                            <a:latin typeface="Cambria Math" panose="02040503050406030204" pitchFamily="18" charset="0"/>
                            <a:ea typeface="Cambria Math"/>
                          </a:rPr>
                          <m:t>AK</m:t>
                        </m:r>
                      </m:sub>
                    </m:sSub>
                  </m:oMath>
                </a14:m>
                <a:r>
                  <a:rPr lang="nl-NL" altLang="nl-NL" sz="1800" b="0" dirty="0" smtClean="0">
                    <a:solidFill>
                      <a:schemeClr val="tx1"/>
                    </a:solidFill>
                    <a:latin typeface="+mj-lt"/>
                  </a:rPr>
                  <a:t> de versnelspanning tussen anode en kathode (in V).</a:t>
                </a:r>
                <a:endParaRPr lang="nl-BE" altLang="nl-NL" sz="1800" b="0" dirty="0">
                  <a:solidFill>
                    <a:schemeClr val="tx1"/>
                  </a:solidFill>
                  <a:latin typeface="+mj-lt"/>
                </a:endParaRPr>
              </a:p>
              <a:p>
                <a:endParaRPr lang="nl-BE" altLang="nl-NL" dirty="0">
                  <a:solidFill>
                    <a:schemeClr val="tx1"/>
                  </a:solidFill>
                </a:endParaRPr>
              </a:p>
              <a:p>
                <a:endParaRPr lang="nl-BE" altLang="nl-NL"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60395" y="1022187"/>
                <a:ext cx="7779837" cy="5400000"/>
              </a:xfrm>
              <a:blipFill rotWithShape="0">
                <a:blip r:embed="rId2"/>
                <a:stretch>
                  <a:fillRect l="-1881" t="-1016" r="-1411" b="-2144"/>
                </a:stretch>
              </a:blipFill>
            </p:spPr>
            <p:txBody>
              <a:bodyPr/>
              <a:lstStyle/>
              <a:p>
                <a:r>
                  <a:rPr lang="nl-NL">
                    <a:noFill/>
                  </a:rPr>
                  <a:t> </a:t>
                </a:r>
              </a:p>
            </p:txBody>
          </p:sp>
        </mc:Fallback>
      </mc:AlternateContent>
      <p:sp>
        <p:nvSpPr>
          <p:cNvPr id="3" name="Text Placeholder 2"/>
          <p:cNvSpPr>
            <a:spLocks noGrp="1"/>
          </p:cNvSpPr>
          <p:nvPr>
            <p:ph type="body" sz="half" idx="2"/>
          </p:nvPr>
        </p:nvSpPr>
        <p:spPr/>
        <p:txBody>
          <a:bodyPr/>
          <a:lstStyle/>
          <a:p>
            <a:pPr lvl="0"/>
            <a:r>
              <a:rPr lang="nl-NL" dirty="0" smtClean="0"/>
              <a:t> </a:t>
            </a:r>
            <a:r>
              <a:rPr lang="nl-NL" dirty="0">
                <a:solidFill>
                  <a:prstClr val="black"/>
                </a:solidFill>
              </a:rPr>
              <a:t>Elektrisch en magnetisch veld | vwo | Samenvatting</a:t>
            </a:r>
            <a:endParaRPr lang="en-US" dirty="0">
              <a:solidFill>
                <a:prstClr val="black"/>
              </a:solidFill>
            </a:endParaRPr>
          </a:p>
          <a:p>
            <a:endParaRPr lang="en-US" dirty="0"/>
          </a:p>
        </p:txBody>
      </p:sp>
      <p:sp>
        <p:nvSpPr>
          <p:cNvPr id="4" name="Footer Placeholder 3"/>
          <p:cNvSpPr>
            <a:spLocks noGrp="1"/>
          </p:cNvSpPr>
          <p:nvPr>
            <p:ph type="ftr" sz="quarter" idx="11"/>
          </p:nvPr>
        </p:nvSpPr>
        <p:spPr>
          <a:xfrm>
            <a:off x="623455" y="218425"/>
            <a:ext cx="971049" cy="565235"/>
          </a:xfrm>
        </p:spPr>
        <p:txBody>
          <a:bodyPr/>
          <a:lstStyle/>
          <a:p>
            <a:pPr algn="r"/>
            <a:r>
              <a:rPr lang="en-US" dirty="0" smtClean="0"/>
              <a:t>12</a:t>
            </a:r>
            <a:endParaRPr lang="en-US" dirty="0"/>
          </a:p>
        </p:txBody>
      </p:sp>
      <p:sp>
        <p:nvSpPr>
          <p:cNvPr id="6" name="Title 5"/>
          <p:cNvSpPr>
            <a:spLocks noGrp="1"/>
          </p:cNvSpPr>
          <p:nvPr>
            <p:ph type="title"/>
          </p:nvPr>
        </p:nvSpPr>
        <p:spPr/>
        <p:txBody>
          <a:bodyPr/>
          <a:lstStyle/>
          <a:p>
            <a:r>
              <a:rPr lang="nl-NL" dirty="0" smtClean="0"/>
              <a:t>Versnellen en afbuigen</a:t>
            </a:r>
            <a:endParaRPr lang="en-US" dirty="0"/>
          </a:p>
        </p:txBody>
      </p:sp>
      <p:pic>
        <p:nvPicPr>
          <p:cNvPr id="10" name="Picture 7"/>
          <p:cNvPicPr>
            <a:picLocks noGrp="1" noChangeAspect="1" noChangeArrowheads="1"/>
          </p:cNvPicPr>
          <p:nvPr>
            <p:ph idx="13"/>
          </p:nvPr>
        </p:nvPicPr>
        <p:blipFill>
          <a:blip r:embed="rId3">
            <a:extLst>
              <a:ext uri="{28A0092B-C50C-407E-A947-70E740481C1C}">
                <a14:useLocalDpi xmlns:a14="http://schemas.microsoft.com/office/drawing/2010/main" val="0"/>
              </a:ext>
            </a:extLst>
          </a:blip>
          <a:stretch>
            <a:fillRect/>
          </a:stretch>
        </p:blipFill>
        <p:spPr>
          <a:xfrm>
            <a:off x="4725789" y="3699208"/>
            <a:ext cx="3692409" cy="1786002"/>
          </a:xfrm>
          <a:noFill/>
          <a:ln>
            <a:noFill/>
          </a:ln>
        </p:spPr>
      </p:pic>
      <p:sp>
        <p:nvSpPr>
          <p:cNvPr id="7" name="Rechthoek 6"/>
          <p:cNvSpPr/>
          <p:nvPr/>
        </p:nvSpPr>
        <p:spPr>
          <a:xfrm>
            <a:off x="7792912" y="5208211"/>
            <a:ext cx="793807"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smtClean="0">
                <a:solidFill>
                  <a:srgbClr val="0070C0"/>
                </a:solidFill>
                <a:latin typeface="Arial" pitchFamily="34" charset="0"/>
                <a:cs typeface="Arial" pitchFamily="34" charset="0"/>
              </a:rPr>
              <a:t>Figuur 7</a:t>
            </a:r>
            <a:endParaRPr lang="nl-NL" sz="1200" b="1" dirty="0">
              <a:solidFill>
                <a:srgbClr val="0070C0"/>
              </a:solidFill>
            </a:endParaRPr>
          </a:p>
        </p:txBody>
      </p:sp>
    </p:spTree>
    <p:extLst>
      <p:ext uri="{BB962C8B-B14F-4D97-AF65-F5344CB8AC3E}">
        <p14:creationId xmlns:p14="http://schemas.microsoft.com/office/powerpoint/2010/main" val="2893066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0396" y="1008063"/>
            <a:ext cx="7926403" cy="5400000"/>
          </a:xfrm>
        </p:spPr>
        <p:txBody>
          <a:bodyPr/>
          <a:lstStyle/>
          <a:p>
            <a:r>
              <a:rPr lang="en-US" sz="1800" dirty="0" smtClean="0">
                <a:solidFill>
                  <a:srgbClr val="548DD4"/>
                </a:solidFill>
                <a:latin typeface="Verdana" panose="020B0604030504040204" pitchFamily="34" charset="0"/>
                <a:ea typeface="Verdana" panose="020B0604030504040204" pitchFamily="34" charset="0"/>
                <a:cs typeface="Verdana" panose="020B0604030504040204" pitchFamily="34" charset="0"/>
              </a:rPr>
              <a:t>Deeltjes elektrisch versnellen</a:t>
            </a:r>
          </a:p>
          <a:p>
            <a:pPr>
              <a:lnSpc>
                <a:spcPct val="110000"/>
              </a:lnSpc>
            </a:pPr>
            <a:r>
              <a:rPr lang="nl-NL" altLang="nl-NL" sz="1800" b="0" dirty="0" smtClean="0">
                <a:solidFill>
                  <a:schemeClr val="tx1"/>
                </a:solidFill>
                <a:latin typeface="+mj-lt"/>
              </a:rPr>
              <a:t>In een lineaire deeltjesversneller worden geladen deeltjes meerdere malen versneld met dezelfde versnelspanning. De ‘truc’ daarbij is dat de spanning telkens omgekeerd wordt als het deeltje zich even buiten het veld bevindt (binnen een metalen versnelbuis). </a:t>
            </a:r>
          </a:p>
          <a:p>
            <a:pPr>
              <a:spcBef>
                <a:spcPct val="50000"/>
              </a:spcBef>
            </a:pPr>
            <a:endParaRPr lang="nl-NL" altLang="nl-NL" sz="1800" b="0" dirty="0" smtClean="0">
              <a:solidFill>
                <a:schemeClr val="tx1"/>
              </a:solidFill>
              <a:latin typeface="+mj-lt"/>
            </a:endParaRPr>
          </a:p>
          <a:p>
            <a:pPr>
              <a:spcBef>
                <a:spcPct val="50000"/>
              </a:spcBef>
            </a:pPr>
            <a:endParaRPr lang="nl-NL" altLang="nl-NL" sz="1800" b="0" dirty="0" smtClean="0">
              <a:solidFill>
                <a:schemeClr val="tx1"/>
              </a:solidFill>
              <a:latin typeface="+mj-lt"/>
            </a:endParaRPr>
          </a:p>
          <a:p>
            <a:pPr>
              <a:spcBef>
                <a:spcPct val="50000"/>
              </a:spcBef>
            </a:pPr>
            <a:endParaRPr lang="nl-NL" altLang="nl-NL" sz="1800" b="0" dirty="0" smtClean="0">
              <a:solidFill>
                <a:schemeClr val="tx1"/>
              </a:solidFill>
              <a:latin typeface="+mj-lt"/>
            </a:endParaRPr>
          </a:p>
          <a:p>
            <a:pPr>
              <a:lnSpc>
                <a:spcPct val="110000"/>
              </a:lnSpc>
              <a:spcBef>
                <a:spcPts val="1200"/>
              </a:spcBef>
            </a:pPr>
            <a:r>
              <a:rPr lang="nl-NL" altLang="nl-NL" sz="1800" b="0" dirty="0" smtClean="0">
                <a:solidFill>
                  <a:schemeClr val="tx1"/>
                </a:solidFill>
                <a:latin typeface="+mj-lt"/>
              </a:rPr>
              <a:t>De energie die versnellers aan deeltjes geven wordt vaak uitgedrukt in eV (elektronvolt), MeV of GeV.                                                                              </a:t>
            </a:r>
          </a:p>
          <a:p>
            <a:pPr>
              <a:lnSpc>
                <a:spcPct val="110000"/>
              </a:lnSpc>
              <a:spcBef>
                <a:spcPts val="1200"/>
              </a:spcBef>
            </a:pPr>
            <a:r>
              <a:rPr lang="nl-NL" altLang="nl-NL" sz="1800" b="0" dirty="0" smtClean="0">
                <a:solidFill>
                  <a:schemeClr val="tx1"/>
                </a:solidFill>
                <a:latin typeface="+mj-lt"/>
              </a:rPr>
              <a:t>Er geldt: 1 eV = 1,602·10</a:t>
            </a:r>
            <a:r>
              <a:rPr lang="nl-NL" altLang="nl-NL" sz="1800" b="0" baseline="30000" dirty="0" smtClean="0">
                <a:solidFill>
                  <a:schemeClr val="tx1"/>
                </a:solidFill>
                <a:latin typeface="+mj-lt"/>
              </a:rPr>
              <a:t>-19</a:t>
            </a:r>
            <a:r>
              <a:rPr lang="nl-NL" altLang="nl-NL" sz="1800" b="0" dirty="0" smtClean="0">
                <a:solidFill>
                  <a:schemeClr val="tx1"/>
                </a:solidFill>
                <a:latin typeface="+mj-lt"/>
              </a:rPr>
              <a:t> J.</a:t>
            </a:r>
          </a:p>
          <a:p>
            <a:endParaRPr lang="nl-BE" altLang="nl-NL" dirty="0">
              <a:solidFill>
                <a:schemeClr val="tx1"/>
              </a:solidFill>
            </a:endParaRPr>
          </a:p>
          <a:p>
            <a:endParaRPr lang="nl-BE" altLang="nl-NL" dirty="0"/>
          </a:p>
          <a:p>
            <a:endParaRPr lang="en-US" dirty="0"/>
          </a:p>
        </p:txBody>
      </p:sp>
      <p:sp>
        <p:nvSpPr>
          <p:cNvPr id="3" name="Text Placeholder 2"/>
          <p:cNvSpPr>
            <a:spLocks noGrp="1"/>
          </p:cNvSpPr>
          <p:nvPr>
            <p:ph type="body" sz="half" idx="2"/>
          </p:nvPr>
        </p:nvSpPr>
        <p:spPr/>
        <p:txBody>
          <a:bodyPr/>
          <a:lstStyle/>
          <a:p>
            <a:pPr lvl="0"/>
            <a:r>
              <a:rPr lang="nl-NL" dirty="0" smtClean="0"/>
              <a:t> </a:t>
            </a:r>
            <a:r>
              <a:rPr lang="nl-NL" dirty="0">
                <a:solidFill>
                  <a:prstClr val="black"/>
                </a:solidFill>
              </a:rPr>
              <a:t>Elektrisch en magnetisch veld | vwo | Samenvatting</a:t>
            </a:r>
            <a:endParaRPr lang="en-US" dirty="0">
              <a:solidFill>
                <a:prstClr val="black"/>
              </a:solidFill>
            </a:endParaRPr>
          </a:p>
          <a:p>
            <a:endParaRPr lang="en-US" dirty="0"/>
          </a:p>
        </p:txBody>
      </p:sp>
      <p:sp>
        <p:nvSpPr>
          <p:cNvPr id="4" name="Footer Placeholder 3"/>
          <p:cNvSpPr>
            <a:spLocks noGrp="1"/>
          </p:cNvSpPr>
          <p:nvPr>
            <p:ph type="ftr" sz="quarter" idx="11"/>
          </p:nvPr>
        </p:nvSpPr>
        <p:spPr>
          <a:xfrm>
            <a:off x="623455" y="218425"/>
            <a:ext cx="971049" cy="565235"/>
          </a:xfrm>
        </p:spPr>
        <p:txBody>
          <a:bodyPr/>
          <a:lstStyle/>
          <a:p>
            <a:pPr algn="r"/>
            <a:r>
              <a:rPr lang="en-US" dirty="0" smtClean="0"/>
              <a:t>12</a:t>
            </a:r>
            <a:endParaRPr lang="en-US" dirty="0"/>
          </a:p>
        </p:txBody>
      </p:sp>
      <p:sp>
        <p:nvSpPr>
          <p:cNvPr id="6" name="Title 5"/>
          <p:cNvSpPr>
            <a:spLocks noGrp="1"/>
          </p:cNvSpPr>
          <p:nvPr>
            <p:ph type="title"/>
          </p:nvPr>
        </p:nvSpPr>
        <p:spPr/>
        <p:txBody>
          <a:bodyPr/>
          <a:lstStyle/>
          <a:p>
            <a:r>
              <a:rPr lang="nl-NL" dirty="0" smtClean="0"/>
              <a:t>Versnellen en afbuigen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3597" y="2794304"/>
            <a:ext cx="4500000" cy="19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7"/>
          <p:cNvSpPr/>
          <p:nvPr/>
        </p:nvSpPr>
        <p:spPr>
          <a:xfrm>
            <a:off x="6099171" y="4519724"/>
            <a:ext cx="793807"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smtClean="0">
                <a:solidFill>
                  <a:srgbClr val="0070C0"/>
                </a:solidFill>
                <a:latin typeface="Arial" pitchFamily="34" charset="0"/>
                <a:cs typeface="Arial" pitchFamily="34" charset="0"/>
              </a:rPr>
              <a:t>Figuur 8</a:t>
            </a:r>
            <a:endParaRPr lang="nl-NL" sz="1200" b="1" dirty="0">
              <a:solidFill>
                <a:srgbClr val="0070C0"/>
              </a:solidFill>
            </a:endParaRPr>
          </a:p>
        </p:txBody>
      </p:sp>
    </p:spTree>
    <p:extLst>
      <p:ext uri="{BB962C8B-B14F-4D97-AF65-F5344CB8AC3E}">
        <p14:creationId xmlns:p14="http://schemas.microsoft.com/office/powerpoint/2010/main" val="2225967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1148" y="1008063"/>
            <a:ext cx="7998592" cy="5400000"/>
          </a:xfrm>
        </p:spPr>
        <p:txBody>
          <a:bodyPr/>
          <a:lstStyle/>
          <a:p>
            <a:r>
              <a:rPr lang="en-US" sz="1800" dirty="0" smtClean="0">
                <a:solidFill>
                  <a:srgbClr val="548DD4"/>
                </a:solidFill>
                <a:latin typeface="Verdana" panose="020B0604030504040204" pitchFamily="34" charset="0"/>
                <a:ea typeface="Verdana" panose="020B0604030504040204" pitchFamily="34" charset="0"/>
                <a:cs typeface="Verdana" panose="020B0604030504040204" pitchFamily="34" charset="0"/>
              </a:rPr>
              <a:t>Deeltjes magnetisch afbuigen</a:t>
            </a:r>
          </a:p>
          <a:p>
            <a:r>
              <a:rPr lang="nl-NL" altLang="nl-NL" sz="1800" b="0" dirty="0" smtClean="0">
                <a:solidFill>
                  <a:schemeClr val="tx1"/>
                </a:solidFill>
              </a:rPr>
              <a:t>In een cirkelvormige deeltjesversneller (zoals een                                              cyclotron, zie figuur 9) worden geladen deeltjes                                               afgebogen met een magnetisch veld. De lorentzkracht                                         is dan de benodigde middelpuntzoekende kracht. </a:t>
            </a:r>
          </a:p>
          <a:p>
            <a:pPr>
              <a:spcBef>
                <a:spcPct val="50000"/>
              </a:spcBef>
            </a:pPr>
            <a:r>
              <a:rPr lang="nl-NL" sz="1800" b="0" dirty="0" smtClean="0">
                <a:solidFill>
                  <a:srgbClr val="000000"/>
                </a:solidFill>
              </a:rPr>
              <a:t>De richting van de lorentzkracht bepaal je </a:t>
            </a:r>
            <a:br>
              <a:rPr lang="nl-NL" sz="1800" b="0" dirty="0" smtClean="0">
                <a:solidFill>
                  <a:srgbClr val="000000"/>
                </a:solidFill>
              </a:rPr>
            </a:br>
            <a:r>
              <a:rPr lang="nl-NL" sz="1800" b="0" dirty="0" smtClean="0">
                <a:solidFill>
                  <a:srgbClr val="000000"/>
                </a:solidFill>
              </a:rPr>
              <a:t>met de rechterhandregel</a:t>
            </a:r>
            <a:r>
              <a:rPr lang="nl-NL" sz="1800" b="0" dirty="0">
                <a:solidFill>
                  <a:srgbClr val="000000"/>
                </a:solidFill>
              </a:rPr>
              <a:t>.</a:t>
            </a:r>
            <a:endParaRPr lang="nl-NL" altLang="nl-NL" sz="1800" b="0" dirty="0" smtClean="0">
              <a:solidFill>
                <a:schemeClr val="tx1"/>
              </a:solidFill>
            </a:endParaRPr>
          </a:p>
          <a:p>
            <a:pPr>
              <a:spcBef>
                <a:spcPct val="50000"/>
              </a:spcBef>
            </a:pPr>
            <a:endParaRPr lang="nl-NL" altLang="nl-NL" dirty="0" smtClean="0">
              <a:solidFill>
                <a:schemeClr val="tx1"/>
              </a:solidFill>
            </a:endParaRPr>
          </a:p>
          <a:p>
            <a:endParaRPr lang="nl-BE" altLang="nl-NL" dirty="0">
              <a:solidFill>
                <a:schemeClr val="tx1"/>
              </a:solidFill>
            </a:endParaRPr>
          </a:p>
          <a:p>
            <a:endParaRPr lang="nl-BE" altLang="nl-NL" dirty="0"/>
          </a:p>
          <a:p>
            <a:endParaRPr lang="en-US" dirty="0"/>
          </a:p>
        </p:txBody>
      </p:sp>
      <p:sp>
        <p:nvSpPr>
          <p:cNvPr id="3" name="Text Placeholder 2"/>
          <p:cNvSpPr>
            <a:spLocks noGrp="1"/>
          </p:cNvSpPr>
          <p:nvPr>
            <p:ph type="body" sz="half" idx="2"/>
          </p:nvPr>
        </p:nvSpPr>
        <p:spPr/>
        <p:txBody>
          <a:bodyPr/>
          <a:lstStyle/>
          <a:p>
            <a:pPr lvl="0"/>
            <a:r>
              <a:rPr lang="nl-NL" dirty="0" smtClean="0"/>
              <a:t> </a:t>
            </a:r>
            <a:r>
              <a:rPr lang="nl-NL" dirty="0">
                <a:solidFill>
                  <a:prstClr val="black"/>
                </a:solidFill>
              </a:rPr>
              <a:t>Elektrisch en magnetisch veld | vwo | Samenvatting</a:t>
            </a:r>
            <a:endParaRPr lang="en-US" dirty="0">
              <a:solidFill>
                <a:prstClr val="black"/>
              </a:solidFill>
            </a:endParaRPr>
          </a:p>
          <a:p>
            <a:endParaRPr lang="en-US" dirty="0"/>
          </a:p>
        </p:txBody>
      </p:sp>
      <p:sp>
        <p:nvSpPr>
          <p:cNvPr id="4" name="Footer Placeholder 3"/>
          <p:cNvSpPr>
            <a:spLocks noGrp="1"/>
          </p:cNvSpPr>
          <p:nvPr>
            <p:ph type="ftr" sz="quarter" idx="11"/>
          </p:nvPr>
        </p:nvSpPr>
        <p:spPr>
          <a:xfrm>
            <a:off x="623455" y="218425"/>
            <a:ext cx="971049" cy="565235"/>
          </a:xfrm>
        </p:spPr>
        <p:txBody>
          <a:bodyPr/>
          <a:lstStyle/>
          <a:p>
            <a:pPr algn="r"/>
            <a:r>
              <a:rPr lang="en-US" dirty="0" smtClean="0"/>
              <a:t>12</a:t>
            </a:r>
            <a:endParaRPr lang="en-US" dirty="0"/>
          </a:p>
        </p:txBody>
      </p:sp>
      <p:sp>
        <p:nvSpPr>
          <p:cNvPr id="6" name="Title 5"/>
          <p:cNvSpPr>
            <a:spLocks noGrp="1"/>
          </p:cNvSpPr>
          <p:nvPr>
            <p:ph type="title"/>
          </p:nvPr>
        </p:nvSpPr>
        <p:spPr/>
        <p:txBody>
          <a:bodyPr/>
          <a:lstStyle/>
          <a:p>
            <a:r>
              <a:rPr lang="nl-NL" dirty="0" smtClean="0"/>
              <a:t>Versnellen en afbuigen</a:t>
            </a:r>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7645" y="3963784"/>
            <a:ext cx="6005598" cy="2444279"/>
          </a:xfrm>
          <a:prstGeom prst="rect">
            <a:avLst/>
          </a:prstGeom>
          <a:noFill/>
          <a:ln w="9525">
            <a:noFill/>
            <a:miter lim="800000"/>
            <a:headEnd/>
            <a:tailEnd/>
          </a:ln>
        </p:spPr>
      </p:pic>
      <p:pic>
        <p:nvPicPr>
          <p:cNvPr id="9" name="Picture 2"/>
          <p:cNvPicPr>
            <a:picLocks noGrp="1" noChangeAspect="1" noChangeArrowheads="1"/>
          </p:cNvPicPr>
          <p:nvPr>
            <p:ph idx="13"/>
          </p:nvPr>
        </p:nvPicPr>
        <p:blipFill>
          <a:blip r:embed="rId3">
            <a:extLst>
              <a:ext uri="{28A0092B-C50C-407E-A947-70E740481C1C}">
                <a14:useLocalDpi xmlns:a14="http://schemas.microsoft.com/office/drawing/2010/main" val="0"/>
              </a:ext>
            </a:extLst>
          </a:blip>
          <a:stretch>
            <a:fillRect/>
          </a:stretch>
        </p:blipFill>
        <p:spPr bwMode="auto">
          <a:xfrm>
            <a:off x="6447934" y="1251839"/>
            <a:ext cx="2330901" cy="2705802"/>
          </a:xfrm>
          <a:prstGeom prst="rect">
            <a:avLst/>
          </a:prstGeom>
          <a:noFill/>
          <a:ln w="9525">
            <a:noFill/>
            <a:miter lim="800000"/>
            <a:headEnd/>
            <a:tailEnd/>
          </a:ln>
        </p:spPr>
      </p:pic>
      <p:sp>
        <p:nvSpPr>
          <p:cNvPr id="10" name="Rechthoek 9"/>
          <p:cNvSpPr/>
          <p:nvPr/>
        </p:nvSpPr>
        <p:spPr>
          <a:xfrm>
            <a:off x="8035205" y="3963784"/>
            <a:ext cx="793807"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smtClean="0">
                <a:solidFill>
                  <a:srgbClr val="0070C0"/>
                </a:solidFill>
                <a:latin typeface="Arial" pitchFamily="34" charset="0"/>
                <a:cs typeface="Arial" pitchFamily="34" charset="0"/>
              </a:rPr>
              <a:t>Figuur 9</a:t>
            </a:r>
            <a:endParaRPr lang="nl-NL" sz="1200" b="1" dirty="0">
              <a:solidFill>
                <a:srgbClr val="0070C0"/>
              </a:solidFill>
            </a:endParaRPr>
          </a:p>
        </p:txBody>
      </p:sp>
      <p:sp>
        <p:nvSpPr>
          <p:cNvPr id="11" name="Rechthoek 10"/>
          <p:cNvSpPr/>
          <p:nvPr/>
        </p:nvSpPr>
        <p:spPr>
          <a:xfrm>
            <a:off x="6950045" y="6107156"/>
            <a:ext cx="878767"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smtClean="0">
                <a:solidFill>
                  <a:srgbClr val="0070C0"/>
                </a:solidFill>
                <a:latin typeface="Arial" pitchFamily="34" charset="0"/>
                <a:cs typeface="Arial" pitchFamily="34" charset="0"/>
              </a:rPr>
              <a:t>Figuur 10</a:t>
            </a:r>
            <a:endParaRPr lang="nl-NL" sz="1200" b="1" dirty="0">
              <a:solidFill>
                <a:srgbClr val="0070C0"/>
              </a:solidFill>
            </a:endParaRPr>
          </a:p>
        </p:txBody>
      </p:sp>
    </p:spTree>
    <p:extLst>
      <p:ext uri="{BB962C8B-B14F-4D97-AF65-F5344CB8AC3E}">
        <p14:creationId xmlns:p14="http://schemas.microsoft.com/office/powerpoint/2010/main" val="2225967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021" y="1008063"/>
            <a:ext cx="7916778" cy="5400000"/>
          </a:xfrm>
        </p:spPr>
        <p:txBody>
          <a:bodyPr/>
          <a:lstStyle/>
          <a:p>
            <a:r>
              <a:rPr lang="en-US" sz="1800" dirty="0" smtClean="0">
                <a:solidFill>
                  <a:srgbClr val="548DD4"/>
                </a:solidFill>
                <a:latin typeface="Verdana" panose="020B0604030504040204" pitchFamily="34" charset="0"/>
                <a:ea typeface="Verdana" panose="020B0604030504040204" pitchFamily="34" charset="0"/>
                <a:cs typeface="Verdana" panose="020B0604030504040204" pitchFamily="34" charset="0"/>
              </a:rPr>
              <a:t>Deeltjes magnetisch afbuigen</a:t>
            </a:r>
          </a:p>
          <a:p>
            <a:r>
              <a:rPr lang="nl-NL" altLang="nl-NL" sz="1800" b="0" dirty="0" smtClean="0">
                <a:solidFill>
                  <a:schemeClr val="tx1"/>
                </a:solidFill>
              </a:rPr>
              <a:t>De lorentzkracht staat altijd loodrecht op de snelheid en daardoor zorgt die kracht nooit voor een toename of afname van de snelheid. Het enige effect van de lorentzkracht op bewegende geladen deeltjes is dat de richting van de snelheid verandert.</a:t>
            </a:r>
          </a:p>
          <a:p>
            <a:pPr>
              <a:spcBef>
                <a:spcPct val="50000"/>
              </a:spcBef>
            </a:pPr>
            <a:r>
              <a:rPr lang="nl-NL" altLang="nl-NL" sz="1800" b="0" dirty="0">
                <a:solidFill>
                  <a:schemeClr val="tx1"/>
                </a:solidFill>
              </a:rPr>
              <a:t>A</a:t>
            </a:r>
            <a:r>
              <a:rPr lang="nl-NL" altLang="nl-NL" sz="1800" b="0" dirty="0" smtClean="0">
                <a:solidFill>
                  <a:schemeClr val="tx1"/>
                </a:solidFill>
              </a:rPr>
              <a:t>lleen </a:t>
            </a:r>
            <a:r>
              <a:rPr lang="nl-NL" altLang="nl-NL" sz="1800" b="0" dirty="0">
                <a:solidFill>
                  <a:schemeClr val="tx1"/>
                </a:solidFill>
              </a:rPr>
              <a:t>i</a:t>
            </a:r>
            <a:r>
              <a:rPr lang="nl-NL" altLang="nl-NL" sz="1800" b="0" dirty="0" smtClean="0">
                <a:solidFill>
                  <a:schemeClr val="tx1"/>
                </a:solidFill>
              </a:rPr>
              <a:t>n een homogeen magnetisch veld is zowel de lorentzkracht als de snelheid constant van grootte. Daardoor beweegt het deeltje in een cirkelvormige baan. </a:t>
            </a:r>
            <a:endParaRPr lang="nl-BE" sz="1800" b="0" dirty="0" smtClean="0">
              <a:solidFill>
                <a:srgbClr val="000000"/>
              </a:solidFill>
            </a:endParaRPr>
          </a:p>
          <a:p>
            <a:pPr>
              <a:spcBef>
                <a:spcPct val="50000"/>
              </a:spcBef>
            </a:pPr>
            <a:endParaRPr lang="nl-NL" altLang="nl-NL" dirty="0" smtClean="0">
              <a:solidFill>
                <a:schemeClr val="tx1"/>
              </a:solidFill>
            </a:endParaRPr>
          </a:p>
          <a:p>
            <a:endParaRPr lang="nl-BE" altLang="nl-NL" dirty="0">
              <a:solidFill>
                <a:schemeClr val="tx1"/>
              </a:solidFill>
            </a:endParaRPr>
          </a:p>
          <a:p>
            <a:endParaRPr lang="nl-BE" altLang="nl-NL" dirty="0"/>
          </a:p>
          <a:p>
            <a:endParaRPr lang="en-US" dirty="0"/>
          </a:p>
        </p:txBody>
      </p:sp>
      <p:sp>
        <p:nvSpPr>
          <p:cNvPr id="3" name="Text Placeholder 2"/>
          <p:cNvSpPr>
            <a:spLocks noGrp="1"/>
          </p:cNvSpPr>
          <p:nvPr>
            <p:ph type="body" sz="half" idx="2"/>
          </p:nvPr>
        </p:nvSpPr>
        <p:spPr/>
        <p:txBody>
          <a:bodyPr/>
          <a:lstStyle/>
          <a:p>
            <a:pPr lvl="0"/>
            <a:r>
              <a:rPr lang="nl-NL" dirty="0" smtClean="0"/>
              <a:t> </a:t>
            </a:r>
            <a:r>
              <a:rPr lang="nl-NL" dirty="0">
                <a:solidFill>
                  <a:prstClr val="black"/>
                </a:solidFill>
              </a:rPr>
              <a:t>Elektrisch en magnetisch veld | vwo | Samenvatting</a:t>
            </a:r>
            <a:endParaRPr lang="en-US" dirty="0">
              <a:solidFill>
                <a:prstClr val="black"/>
              </a:solidFill>
            </a:endParaRPr>
          </a:p>
          <a:p>
            <a:endParaRPr lang="en-US" dirty="0"/>
          </a:p>
        </p:txBody>
      </p:sp>
      <p:sp>
        <p:nvSpPr>
          <p:cNvPr id="4" name="Footer Placeholder 3"/>
          <p:cNvSpPr>
            <a:spLocks noGrp="1"/>
          </p:cNvSpPr>
          <p:nvPr>
            <p:ph type="ftr" sz="quarter" idx="11"/>
          </p:nvPr>
        </p:nvSpPr>
        <p:spPr>
          <a:xfrm>
            <a:off x="623455" y="218425"/>
            <a:ext cx="971049" cy="565235"/>
          </a:xfrm>
        </p:spPr>
        <p:txBody>
          <a:bodyPr/>
          <a:lstStyle/>
          <a:p>
            <a:pPr algn="r"/>
            <a:r>
              <a:rPr lang="en-US" dirty="0" smtClean="0"/>
              <a:t>12</a:t>
            </a:r>
            <a:endParaRPr lang="en-US" dirty="0"/>
          </a:p>
        </p:txBody>
      </p:sp>
      <p:sp>
        <p:nvSpPr>
          <p:cNvPr id="6" name="Title 5"/>
          <p:cNvSpPr>
            <a:spLocks noGrp="1"/>
          </p:cNvSpPr>
          <p:nvPr>
            <p:ph type="title"/>
          </p:nvPr>
        </p:nvSpPr>
        <p:spPr/>
        <p:txBody>
          <a:bodyPr/>
          <a:lstStyle/>
          <a:p>
            <a:r>
              <a:rPr lang="nl-NL" dirty="0" smtClean="0"/>
              <a:t>Versnellen en afbuigen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42389" y="3967283"/>
            <a:ext cx="3281911" cy="2440780"/>
          </a:xfrm>
          <a:prstGeom prst="rect">
            <a:avLst/>
          </a:prstGeom>
          <a:noFill/>
          <a:ln w="9525">
            <a:noFill/>
            <a:miter lim="800000"/>
            <a:headEnd/>
            <a:tailEnd/>
          </a:ln>
        </p:spPr>
      </p:pic>
      <p:sp>
        <p:nvSpPr>
          <p:cNvPr id="7" name="Rechthoek 6"/>
          <p:cNvSpPr/>
          <p:nvPr/>
        </p:nvSpPr>
        <p:spPr>
          <a:xfrm>
            <a:off x="4272086" y="6131064"/>
            <a:ext cx="870303"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smtClean="0">
                <a:solidFill>
                  <a:srgbClr val="0070C0"/>
                </a:solidFill>
                <a:latin typeface="Arial" pitchFamily="34" charset="0"/>
                <a:cs typeface="Arial" pitchFamily="34" charset="0"/>
              </a:rPr>
              <a:t>Figuur 11</a:t>
            </a:r>
            <a:endParaRPr lang="nl-NL" sz="1200" b="1" dirty="0">
              <a:solidFill>
                <a:srgbClr val="0070C0"/>
              </a:solidFill>
            </a:endParaRPr>
          </a:p>
        </p:txBody>
      </p:sp>
    </p:spTree>
    <p:extLst>
      <p:ext uri="{BB962C8B-B14F-4D97-AF65-F5344CB8AC3E}">
        <p14:creationId xmlns:p14="http://schemas.microsoft.com/office/powerpoint/2010/main" val="2225967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MH_NW4vwo_samenvatting">
  <a:themeElements>
    <a:clrScheme name="Newton">
      <a:dk1>
        <a:sysClr val="windowText" lastClr="000000"/>
      </a:dk1>
      <a:lt1>
        <a:sysClr val="window" lastClr="FFFFFF"/>
      </a:lt1>
      <a:dk2>
        <a:srgbClr val="1772AE"/>
      </a:dk2>
      <a:lt2>
        <a:srgbClr val="792872"/>
      </a:lt2>
      <a:accent1>
        <a:srgbClr val="EBBD1A"/>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MH 5v H8 ope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MH 5v H9 ope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MH 5v H10 ope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MH 5v H11 ope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MH 5v H7 opening">
  <a:themeElements>
    <a:clrScheme name="Newton">
      <a:dk1>
        <a:sysClr val="windowText" lastClr="000000"/>
      </a:dk1>
      <a:lt1>
        <a:sysClr val="window" lastClr="FFFFFF"/>
      </a:lt1>
      <a:dk2>
        <a:srgbClr val="1772AE"/>
      </a:dk2>
      <a:lt2>
        <a:srgbClr val="792872"/>
      </a:lt2>
      <a:accent1>
        <a:srgbClr val="EBBD1A"/>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TMH_NW4vwo_samenvatting.thmx</Template>
  <TotalTime>373</TotalTime>
  <Words>627</Words>
  <Application>Microsoft Office PowerPoint</Application>
  <PresentationFormat>Diavoorstelling (4:3)</PresentationFormat>
  <Paragraphs>111</Paragraphs>
  <Slides>11</Slides>
  <Notes>1</Notes>
  <HiddenSlides>0</HiddenSlides>
  <MMClips>0</MMClips>
  <ScaleCrop>false</ScaleCrop>
  <HeadingPairs>
    <vt:vector size="6" baseType="variant">
      <vt:variant>
        <vt:lpstr>Gebruikte lettertypen</vt:lpstr>
      </vt:variant>
      <vt:variant>
        <vt:i4>7</vt:i4>
      </vt:variant>
      <vt:variant>
        <vt:lpstr>Thema</vt:lpstr>
      </vt:variant>
      <vt:variant>
        <vt:i4>6</vt:i4>
      </vt:variant>
      <vt:variant>
        <vt:lpstr>Diatitels</vt:lpstr>
      </vt:variant>
      <vt:variant>
        <vt:i4>11</vt:i4>
      </vt:variant>
    </vt:vector>
  </HeadingPairs>
  <TitlesOfParts>
    <vt:vector size="24" baseType="lpstr">
      <vt:lpstr>Arial</vt:lpstr>
      <vt:lpstr>Arial </vt:lpstr>
      <vt:lpstr>Calibri</vt:lpstr>
      <vt:lpstr>Cambria Math</vt:lpstr>
      <vt:lpstr>Helvetica</vt:lpstr>
      <vt:lpstr>Times New Roman</vt:lpstr>
      <vt:lpstr>Verdana</vt:lpstr>
      <vt:lpstr>TMH_NW4vwo_samenvatting</vt:lpstr>
      <vt:lpstr>TMH 5v H8 opening</vt:lpstr>
      <vt:lpstr>TMH 5v H9 opening</vt:lpstr>
      <vt:lpstr>TMH 5v H10 opening</vt:lpstr>
      <vt:lpstr>TMH 5v H11 opening</vt:lpstr>
      <vt:lpstr>TMH 5v H7 opening</vt:lpstr>
      <vt:lpstr>PowerPoint-presentatie</vt:lpstr>
      <vt:lpstr>Versnellen en afbuigen</vt:lpstr>
      <vt:lpstr>Versnellen en afbuigen</vt:lpstr>
      <vt:lpstr>Versnellen en afbuigen</vt:lpstr>
      <vt:lpstr>Versnellen en afbuigen</vt:lpstr>
      <vt:lpstr>Versnellen en afbuigen</vt:lpstr>
      <vt:lpstr>Versnellen en afbuigen</vt:lpstr>
      <vt:lpstr>Versnellen en afbuigen</vt:lpstr>
      <vt:lpstr>Versnellen en afbuigen</vt:lpstr>
      <vt:lpstr>Versnellen en afbuigen</vt:lpstr>
      <vt:lpstr>Versnellen en afbuigen</vt:lpstr>
    </vt:vector>
  </TitlesOfParts>
  <Company>michelangela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michiel trooster</dc:creator>
  <cp:lastModifiedBy>Willem Angel</cp:lastModifiedBy>
  <cp:revision>43</cp:revision>
  <dcterms:created xsi:type="dcterms:W3CDTF">2012-12-10T12:55:31Z</dcterms:created>
  <dcterms:modified xsi:type="dcterms:W3CDTF">2019-11-27T11:51:36Z</dcterms:modified>
</cp:coreProperties>
</file>